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sldIdLst>
    <p:sldId id="256" r:id="rId2"/>
    <p:sldId id="257" r:id="rId3"/>
    <p:sldId id="258" r:id="rId4"/>
    <p:sldId id="282" r:id="rId5"/>
    <p:sldId id="260" r:id="rId6"/>
    <p:sldId id="259" r:id="rId7"/>
    <p:sldId id="261" r:id="rId8"/>
    <p:sldId id="270" r:id="rId9"/>
    <p:sldId id="271" r:id="rId10"/>
    <p:sldId id="272" r:id="rId11"/>
    <p:sldId id="274" r:id="rId12"/>
    <p:sldId id="273" r:id="rId13"/>
    <p:sldId id="275" r:id="rId14"/>
    <p:sldId id="276" r:id="rId15"/>
    <p:sldId id="263" r:id="rId16"/>
    <p:sldId id="262" r:id="rId17"/>
    <p:sldId id="280" r:id="rId18"/>
    <p:sldId id="281" r:id="rId19"/>
    <p:sldId id="283" r:id="rId20"/>
    <p:sldId id="265" r:id="rId21"/>
    <p:sldId id="266" r:id="rId22"/>
    <p:sldId id="267" r:id="rId23"/>
    <p:sldId id="268"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6" autoAdjust="0"/>
    <p:restoredTop sz="94660"/>
  </p:normalViewPr>
  <p:slideViewPr>
    <p:cSldViewPr snapToGrid="0">
      <p:cViewPr varScale="1">
        <p:scale>
          <a:sx n="98" d="100"/>
          <a:sy n="98" d="100"/>
        </p:scale>
        <p:origin x="69"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475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797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378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821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061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6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882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61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12/9/2021</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61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12/9/2021</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46214999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794" r:id="rId6"/>
    <p:sldLayoutId id="2147483790" r:id="rId7"/>
    <p:sldLayoutId id="2147483791" r:id="rId8"/>
    <p:sldLayoutId id="2147483792" r:id="rId9"/>
    <p:sldLayoutId id="2147483793"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jing.fm/clipimg/detail/49-494451_metadata-extraction-data-analysis-icon.png" TargetMode="External"/><Relationship Id="rId2" Type="http://schemas.openxmlformats.org/officeDocument/2006/relationships/hyperlink" Target="https://www.pngkit.com/png/full/182-1820449_whitepages-pro-machine-learning-machine-learning-model-icon.png" TargetMode="External"/><Relationship Id="rId1" Type="http://schemas.openxmlformats.org/officeDocument/2006/relationships/slideLayout" Target="../slideLayouts/slideLayout2.xml"/><Relationship Id="rId6" Type="http://schemas.openxmlformats.org/officeDocument/2006/relationships/hyperlink" Target="https://github.com/saiphcita/Human_AI_Interaction/blob/main/Assignment4/SimpleTwitterBot-main.zip" TargetMode="External"/><Relationship Id="rId5" Type="http://schemas.openxmlformats.org/officeDocument/2006/relationships/hyperlink" Target="https://github.com/selimsef/dfdc_deepfake_challenge" TargetMode="External"/><Relationship Id="rId4" Type="http://schemas.openxmlformats.org/officeDocument/2006/relationships/hyperlink" Target="https://www.fotovalley.com/wp-content/uploads/2017/09/suitable-option-for-crowdsourcing-contest.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l82PxsKHxYc?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deepfake-detection-challenge/overview/prizes" TargetMode="External"/><Relationship Id="rId2" Type="http://schemas.openxmlformats.org/officeDocument/2006/relationships/hyperlink" Target="https://ai.facebook.com/blog/deepfake-detection-challenge-results-an-open-initiative-to-advance-ai/"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25">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9" name="Picture 3" descr="A network of lines and dots background">
            <a:extLst>
              <a:ext uri="{FF2B5EF4-FFF2-40B4-BE49-F238E27FC236}">
                <a16:creationId xmlns:a16="http://schemas.microsoft.com/office/drawing/2014/main" id="{6D871F9A-3F88-4C94-AE60-C018A1D235FB}"/>
              </a:ext>
            </a:extLst>
          </p:cNvPr>
          <p:cNvPicPr>
            <a:picLocks noChangeAspect="1"/>
          </p:cNvPicPr>
          <p:nvPr/>
        </p:nvPicPr>
        <p:blipFill rotWithShape="1">
          <a:blip r:embed="rId2">
            <a:duotone>
              <a:schemeClr val="accent1">
                <a:shade val="45000"/>
                <a:satMod val="135000"/>
              </a:schemeClr>
              <a:prstClr val="white"/>
            </a:duotone>
            <a:alphaModFix amt="20000"/>
          </a:blip>
          <a:srcRect t="9141" b="15859"/>
          <a:stretch/>
        </p:blipFill>
        <p:spPr>
          <a:xfrm>
            <a:off x="20" y="0"/>
            <a:ext cx="12191980" cy="6858000"/>
          </a:xfrm>
          <a:prstGeom prst="rect">
            <a:avLst/>
          </a:prstGeom>
        </p:spPr>
      </p:pic>
      <p:sp>
        <p:nvSpPr>
          <p:cNvPr id="2" name="Title 1">
            <a:extLst>
              <a:ext uri="{FF2B5EF4-FFF2-40B4-BE49-F238E27FC236}">
                <a16:creationId xmlns:a16="http://schemas.microsoft.com/office/drawing/2014/main" id="{B50769BA-7A94-4BED-9F81-31FF59EAFE4B}"/>
              </a:ext>
            </a:extLst>
          </p:cNvPr>
          <p:cNvSpPr>
            <a:spLocks noGrp="1"/>
          </p:cNvSpPr>
          <p:nvPr>
            <p:ph type="ctrTitle"/>
          </p:nvPr>
        </p:nvSpPr>
        <p:spPr>
          <a:xfrm>
            <a:off x="260435" y="1060355"/>
            <a:ext cx="6347918" cy="3670098"/>
          </a:xfrm>
        </p:spPr>
        <p:txBody>
          <a:bodyPr anchor="b">
            <a:normAutofit/>
          </a:bodyPr>
          <a:lstStyle/>
          <a:p>
            <a:r>
              <a:rPr lang="en-US" sz="4800" b="0" dirty="0"/>
              <a:t>deepfake detector bot – Social Disinformation</a:t>
            </a:r>
          </a:p>
        </p:txBody>
      </p:sp>
      <p:sp>
        <p:nvSpPr>
          <p:cNvPr id="3" name="Subtitle 2">
            <a:extLst>
              <a:ext uri="{FF2B5EF4-FFF2-40B4-BE49-F238E27FC236}">
                <a16:creationId xmlns:a16="http://schemas.microsoft.com/office/drawing/2014/main" id="{27E00743-0F8E-48CD-A180-0D397BD4A6B9}"/>
              </a:ext>
            </a:extLst>
          </p:cNvPr>
          <p:cNvSpPr>
            <a:spLocks noGrp="1"/>
          </p:cNvSpPr>
          <p:nvPr>
            <p:ph type="subTitle" idx="1"/>
          </p:nvPr>
        </p:nvSpPr>
        <p:spPr>
          <a:xfrm>
            <a:off x="8337644" y="5029205"/>
            <a:ext cx="3833414" cy="1828796"/>
          </a:xfrm>
        </p:spPr>
        <p:txBody>
          <a:bodyPr anchor="ctr">
            <a:normAutofit/>
          </a:bodyPr>
          <a:lstStyle/>
          <a:p>
            <a:pPr algn="ctr"/>
            <a:r>
              <a:rPr lang="en-US" sz="2000" dirty="0"/>
              <a:t>Aswin Shriram Thiagarajan</a:t>
            </a:r>
          </a:p>
          <a:p>
            <a:pPr algn="ctr"/>
            <a:r>
              <a:rPr lang="en-US" sz="2000" dirty="0"/>
              <a:t>Advised by</a:t>
            </a:r>
          </a:p>
          <a:p>
            <a:pPr algn="ctr"/>
            <a:r>
              <a:rPr lang="en-US" sz="2000" dirty="0"/>
              <a:t>Dr. Saiph Savage</a:t>
            </a:r>
          </a:p>
          <a:p>
            <a:pPr algn="ctr"/>
            <a:r>
              <a:rPr lang="en-US" sz="2000" dirty="0"/>
              <a:t>Claudia Flores-</a:t>
            </a:r>
            <a:r>
              <a:rPr lang="en-US" sz="2000" dirty="0" err="1"/>
              <a:t>Saviaga</a:t>
            </a:r>
            <a:endParaRPr lang="en-US" sz="2000" dirty="0"/>
          </a:p>
        </p:txBody>
      </p:sp>
      <p:cxnSp>
        <p:nvCxnSpPr>
          <p:cNvPr id="49"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5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5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899110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Designing for different stakes</a:t>
            </a:r>
          </a:p>
        </p:txBody>
      </p:sp>
      <p:sp>
        <p:nvSpPr>
          <p:cNvPr id="10" name="Content Placeholder 2">
            <a:extLst>
              <a:ext uri="{FF2B5EF4-FFF2-40B4-BE49-F238E27FC236}">
                <a16:creationId xmlns:a16="http://schemas.microsoft.com/office/drawing/2014/main" id="{E360B743-CC27-41F2-BB01-2EA3C572BC9B}"/>
              </a:ext>
            </a:extLst>
          </p:cNvPr>
          <p:cNvSpPr txBox="1">
            <a:spLocks/>
          </p:cNvSpPr>
          <p:nvPr/>
        </p:nvSpPr>
        <p:spPr>
          <a:xfrm>
            <a:off x="838200" y="1690689"/>
            <a:ext cx="10515600" cy="4938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Bahnschrift SemiCondensed" panose="020B0502040204020203" pitchFamily="34" charset="0"/>
              </a:rPr>
              <a:t>Feature: Deepfake Detector Twitter Bot</a:t>
            </a:r>
          </a:p>
          <a:p>
            <a:pPr marL="0" indent="0">
              <a:buNone/>
            </a:pPr>
            <a:endParaRPr lang="en-US" sz="2000" dirty="0">
              <a:latin typeface="Bahnschrift SemiCondensed" panose="020B0502040204020203" pitchFamily="34" charset="0"/>
            </a:endParaRPr>
          </a:p>
          <a:p>
            <a:r>
              <a:rPr lang="en-US" sz="2000" dirty="0">
                <a:latin typeface="Bahnschrift SemiCondensed" panose="020B0502040204020203" pitchFamily="34" charset="0"/>
              </a:rPr>
              <a:t>What does it do?</a:t>
            </a:r>
          </a:p>
          <a:p>
            <a:pPr lvl="1"/>
            <a:r>
              <a:rPr lang="en-US" sz="2000" dirty="0">
                <a:latin typeface="Bahnschrift SemiCondensed" panose="020B0502040204020203" pitchFamily="34" charset="0"/>
              </a:rPr>
              <a:t>It examines the user provided video and replies to the tweet whether the video is fake or not</a:t>
            </a:r>
          </a:p>
          <a:p>
            <a:r>
              <a:rPr lang="en-US" sz="2000" dirty="0">
                <a:latin typeface="Bahnschrift SemiCondensed" panose="020B0502040204020203" pitchFamily="34" charset="0"/>
              </a:rPr>
              <a:t>What is a way this feature could fail with low/no consequences?</a:t>
            </a:r>
          </a:p>
          <a:p>
            <a:pPr lvl="1"/>
            <a:r>
              <a:rPr lang="en-US" sz="2000" dirty="0">
                <a:latin typeface="Bahnschrift SemiCondensed" panose="020B0502040204020203" pitchFamily="34" charset="0"/>
              </a:rPr>
              <a:t>When the prediction by the AI model has low confidence on classification and the human response backs up with explanation</a:t>
            </a:r>
          </a:p>
          <a:p>
            <a:r>
              <a:rPr lang="en-US" sz="2000" dirty="0">
                <a:latin typeface="Bahnschrift SemiCondensed" panose="020B0502040204020203" pitchFamily="34" charset="0"/>
              </a:rPr>
              <a:t>What is a way this feature could fail with large negative consequences?</a:t>
            </a:r>
          </a:p>
          <a:p>
            <a:pPr lvl="1"/>
            <a:r>
              <a:rPr lang="en-US" sz="2000" dirty="0">
                <a:latin typeface="Bahnschrift SemiCondensed" panose="020B0502040204020203" pitchFamily="34" charset="0"/>
              </a:rPr>
              <a:t>When the prediction by the AI model has high confidence on mis-classification and the human response suggests the opposite (False Negatives on critical information)</a:t>
            </a:r>
          </a:p>
          <a:p>
            <a:r>
              <a:rPr lang="en-US" sz="2000" dirty="0">
                <a:latin typeface="Bahnschrift SemiCondensed" panose="020B0502040204020203" pitchFamily="34" charset="0"/>
              </a:rPr>
              <a:t>What is a way this feature could fail with catastrophic consequences?</a:t>
            </a:r>
          </a:p>
          <a:p>
            <a:pPr lvl="1"/>
            <a:r>
              <a:rPr lang="en-US" sz="2000" dirty="0">
                <a:latin typeface="Bahnschrift SemiCondensed" panose="020B0502040204020203" pitchFamily="34" charset="0"/>
              </a:rPr>
              <a:t>When the prediction by the AI model has high confidence on mis-classification and the human workers also couldn’t provide correct details (False positives and negatives on critical information)</a:t>
            </a:r>
          </a:p>
        </p:txBody>
      </p:sp>
    </p:spTree>
    <p:extLst>
      <p:ext uri="{BB962C8B-B14F-4D97-AF65-F5344CB8AC3E}">
        <p14:creationId xmlns:p14="http://schemas.microsoft.com/office/powerpoint/2010/main" val="2780595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Designing for different stakes (cntd….)</a:t>
            </a:r>
          </a:p>
        </p:txBody>
      </p:sp>
      <p:sp>
        <p:nvSpPr>
          <p:cNvPr id="10" name="Content Placeholder 2">
            <a:extLst>
              <a:ext uri="{FF2B5EF4-FFF2-40B4-BE49-F238E27FC236}">
                <a16:creationId xmlns:a16="http://schemas.microsoft.com/office/drawing/2014/main" id="{E360B743-CC27-41F2-BB01-2EA3C572BC9B}"/>
              </a:ext>
            </a:extLst>
          </p:cNvPr>
          <p:cNvSpPr txBox="1">
            <a:spLocks/>
          </p:cNvSpPr>
          <p:nvPr/>
        </p:nvSpPr>
        <p:spPr>
          <a:xfrm>
            <a:off x="838200" y="1690689"/>
            <a:ext cx="10515600" cy="4938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Bahnschrift SemiCondensed" panose="020B0502040204020203" pitchFamily="34" charset="0"/>
              </a:rPr>
              <a:t>What technical (AI/ML/etc.) methods exist to mitigate these failures/recover from them?</a:t>
            </a:r>
          </a:p>
          <a:p>
            <a:pPr lvl="1"/>
            <a:r>
              <a:rPr lang="en-US" sz="2000" dirty="0">
                <a:latin typeface="Bahnschrift SemiCondensed" panose="020B0502040204020203" pitchFamily="34" charset="0"/>
              </a:rPr>
              <a:t>Continuously adapting the model to look for context in which the deep fakes are built</a:t>
            </a:r>
          </a:p>
          <a:p>
            <a:pPr lvl="1"/>
            <a:r>
              <a:rPr lang="en-US" sz="2000" dirty="0">
                <a:latin typeface="Bahnschrift SemiCondensed" panose="020B0502040204020203" pitchFamily="34" charset="0"/>
              </a:rPr>
              <a:t>Retrain with new datasets and new paradigms</a:t>
            </a:r>
          </a:p>
          <a:p>
            <a:pPr lvl="1"/>
            <a:r>
              <a:rPr lang="en-US" sz="2000" dirty="0">
                <a:latin typeface="Bahnschrift SemiCondensed" panose="020B0502040204020203" pitchFamily="34" charset="0"/>
              </a:rPr>
              <a:t>Reinforcement and Causal Learning can help reuse the features from older models</a:t>
            </a:r>
          </a:p>
          <a:p>
            <a:r>
              <a:rPr lang="en-US" sz="2000" dirty="0">
                <a:latin typeface="Bahnschrift SemiCondensed" panose="020B0502040204020203" pitchFamily="34" charset="0"/>
              </a:rPr>
              <a:t>What human (personal/social/etc.) methods exist to mitigate these failures/recover from them?</a:t>
            </a:r>
          </a:p>
          <a:p>
            <a:pPr lvl="1"/>
            <a:r>
              <a:rPr lang="en-US" sz="2000" dirty="0">
                <a:latin typeface="Bahnschrift SemiCondensed" panose="020B0502040204020203" pitchFamily="34" charset="0"/>
              </a:rPr>
              <a:t>Collaboration with digital forensics experts and develop newer methodologies</a:t>
            </a:r>
          </a:p>
          <a:p>
            <a:pPr lvl="1"/>
            <a:r>
              <a:rPr lang="en-US" sz="2000" dirty="0">
                <a:latin typeface="Bahnschrift SemiCondensed" panose="020B0502040204020203" pitchFamily="34" charset="0"/>
              </a:rPr>
              <a:t>Hierarchical review system with increasing level of expertise, when unsure of the output on that level</a:t>
            </a:r>
          </a:p>
          <a:p>
            <a:r>
              <a:rPr lang="en-US" sz="2000" dirty="0">
                <a:latin typeface="Bahnschrift SemiCondensed" panose="020B0502040204020203" pitchFamily="34" charset="0"/>
              </a:rPr>
              <a:t>What alternative tasks might AI seek to do instead which have lower/different risks of failure?</a:t>
            </a:r>
          </a:p>
          <a:p>
            <a:pPr lvl="1"/>
            <a:r>
              <a:rPr lang="en-US" sz="2000" dirty="0">
                <a:latin typeface="Bahnschrift SemiCondensed" panose="020B0502040204020203" pitchFamily="34" charset="0"/>
              </a:rPr>
              <a:t>Instead of suggesting confidence-based classifications, can focus on search and retrieval of similar content using unsupervised ML methods</a:t>
            </a:r>
          </a:p>
          <a:p>
            <a:pPr lvl="1"/>
            <a:r>
              <a:rPr lang="en-US" sz="2000" dirty="0">
                <a:latin typeface="Bahnschrift SemiCondensed" panose="020B0502040204020203" pitchFamily="34" charset="0"/>
              </a:rPr>
              <a:t>Focus on explainability of the solution (XAI), such that it becomes easier to debug, reason and analyze</a:t>
            </a:r>
          </a:p>
        </p:txBody>
      </p:sp>
    </p:spTree>
    <p:extLst>
      <p:ext uri="{BB962C8B-B14F-4D97-AF65-F5344CB8AC3E}">
        <p14:creationId xmlns:p14="http://schemas.microsoft.com/office/powerpoint/2010/main" val="3127510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Design Motivation – Heuristic Approach</a:t>
            </a:r>
          </a:p>
        </p:txBody>
      </p:sp>
      <p:sp>
        <p:nvSpPr>
          <p:cNvPr id="10" name="Content Placeholder 2">
            <a:extLst>
              <a:ext uri="{FF2B5EF4-FFF2-40B4-BE49-F238E27FC236}">
                <a16:creationId xmlns:a16="http://schemas.microsoft.com/office/drawing/2014/main" id="{E360B743-CC27-41F2-BB01-2EA3C572BC9B}"/>
              </a:ext>
            </a:extLst>
          </p:cNvPr>
          <p:cNvSpPr txBox="1">
            <a:spLocks/>
          </p:cNvSpPr>
          <p:nvPr/>
        </p:nvSpPr>
        <p:spPr>
          <a:xfrm>
            <a:off x="838200" y="1690689"/>
            <a:ext cx="10515600" cy="49387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Bahnschrift SemiCondensed" panose="020B0502040204020203" pitchFamily="34" charset="0"/>
              </a:rPr>
              <a:t>Feature: Deepfake Detector Twitter Bot</a:t>
            </a:r>
          </a:p>
          <a:p>
            <a:pPr marL="0" indent="0">
              <a:buNone/>
            </a:pPr>
            <a:endParaRPr lang="en-US" sz="2000" dirty="0">
              <a:latin typeface="Bahnschrift SemiCondensed" panose="020B0502040204020203" pitchFamily="34" charset="0"/>
            </a:endParaRPr>
          </a:p>
          <a:p>
            <a:r>
              <a:rPr lang="en-US" sz="2000" dirty="0">
                <a:latin typeface="Bahnschrift SemiCondensed" panose="020B0502040204020203" pitchFamily="34" charset="0"/>
              </a:rPr>
              <a:t>How would you improve how the system presents the visibility of the feature (keep the user informed about how the feature is changing)?</a:t>
            </a:r>
          </a:p>
          <a:p>
            <a:pPr lvl="1"/>
            <a:r>
              <a:rPr lang="en-US" sz="2000" dirty="0">
                <a:latin typeface="Bahnschrift SemiCondensed" panose="020B0502040204020203" pitchFamily="34" charset="0"/>
              </a:rPr>
              <a:t>Will provide updates as automated tweets to all the followers and also update the links to documentation in the profile page</a:t>
            </a:r>
          </a:p>
          <a:p>
            <a:r>
              <a:rPr lang="en-US" sz="2000" dirty="0">
                <a:latin typeface="Bahnschrift SemiCondensed" panose="020B0502040204020203" pitchFamily="34" charset="0"/>
              </a:rPr>
              <a:t>How would you ensure that the feature matches the users’ jargon?</a:t>
            </a:r>
          </a:p>
          <a:p>
            <a:pPr lvl="1"/>
            <a:r>
              <a:rPr lang="en-US" sz="2000" dirty="0">
                <a:latin typeface="Bahnschrift SemiCondensed" panose="020B0502040204020203" pitchFamily="34" charset="0"/>
              </a:rPr>
              <a:t>The users will only have very few options to interact now, tagging the bot and providing a video with a text that should contain any of the following: ‘detect AI’ or ‘detect human’</a:t>
            </a:r>
          </a:p>
          <a:p>
            <a:pPr lvl="1"/>
            <a:r>
              <a:rPr lang="en-US" sz="2000" dirty="0">
                <a:latin typeface="Bahnschrift SemiCondensed" panose="020B0502040204020203" pitchFamily="34" charset="0"/>
              </a:rPr>
              <a:t>Since it is straight forward, there is no additional requirement for matching jargons</a:t>
            </a:r>
          </a:p>
          <a:p>
            <a:r>
              <a:rPr lang="en-US" sz="2000" dirty="0">
                <a:latin typeface="Bahnschrift SemiCondensed" panose="020B0502040204020203" pitchFamily="34" charset="0"/>
              </a:rPr>
              <a:t>How would you ensure that the user can easily leave an unwanted action (how do you ensure user control and freedom)?</a:t>
            </a:r>
          </a:p>
          <a:p>
            <a:pPr lvl="1"/>
            <a:r>
              <a:rPr lang="en-US" sz="2000" dirty="0">
                <a:latin typeface="Bahnschrift SemiCondensed" panose="020B0502040204020203" pitchFamily="34" charset="0"/>
              </a:rPr>
              <a:t>Here the feature has very limited options, so there is no room for unwanted action</a:t>
            </a:r>
          </a:p>
          <a:p>
            <a:pPr lvl="1"/>
            <a:r>
              <a:rPr lang="en-US" sz="2000" dirty="0">
                <a:latin typeface="Bahnschrift SemiCondensed" panose="020B0502040204020203" pitchFamily="34" charset="0"/>
              </a:rPr>
              <a:t>One possibility would be, users providing redundant video/data which increases traffic in our system</a:t>
            </a:r>
          </a:p>
          <a:p>
            <a:pPr lvl="1"/>
            <a:r>
              <a:rPr lang="en-US" sz="2000" dirty="0">
                <a:latin typeface="Bahnschrift SemiCondensed" panose="020B0502040204020203" pitchFamily="34" charset="0"/>
              </a:rPr>
              <a:t>To mitigate we can maintain a database, log the data and its results</a:t>
            </a:r>
          </a:p>
          <a:p>
            <a:endParaRPr lang="en-US" sz="2000" dirty="0">
              <a:latin typeface="Bahnschrift SemiCondensed" panose="020B0502040204020203" pitchFamily="34" charset="0"/>
            </a:endParaRPr>
          </a:p>
        </p:txBody>
      </p:sp>
    </p:spTree>
    <p:extLst>
      <p:ext uri="{BB962C8B-B14F-4D97-AF65-F5344CB8AC3E}">
        <p14:creationId xmlns:p14="http://schemas.microsoft.com/office/powerpoint/2010/main" val="1362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Heuristic Approach (cntd….)</a:t>
            </a:r>
          </a:p>
        </p:txBody>
      </p:sp>
      <p:sp>
        <p:nvSpPr>
          <p:cNvPr id="10" name="Content Placeholder 2">
            <a:extLst>
              <a:ext uri="{FF2B5EF4-FFF2-40B4-BE49-F238E27FC236}">
                <a16:creationId xmlns:a16="http://schemas.microsoft.com/office/drawing/2014/main" id="{E360B743-CC27-41F2-BB01-2EA3C572BC9B}"/>
              </a:ext>
            </a:extLst>
          </p:cNvPr>
          <p:cNvSpPr txBox="1">
            <a:spLocks/>
          </p:cNvSpPr>
          <p:nvPr/>
        </p:nvSpPr>
        <p:spPr>
          <a:xfrm>
            <a:off x="838200" y="1690689"/>
            <a:ext cx="10515600" cy="4938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Bahnschrift SemiCondensed" panose="020B0502040204020203" pitchFamily="34" charset="0"/>
              </a:rPr>
              <a:t>How would you ensure that the feature follows industry consistency and standards?</a:t>
            </a:r>
          </a:p>
          <a:p>
            <a:pPr lvl="1"/>
            <a:r>
              <a:rPr lang="en-US" sz="2000" dirty="0">
                <a:latin typeface="Bahnschrift SemiCondensed" panose="020B0502040204020203" pitchFamily="34" charset="0"/>
              </a:rPr>
              <a:t>This mostly must deal with social media regulations which also influences the design strategy on how to restrict the flow of fake data</a:t>
            </a:r>
          </a:p>
          <a:p>
            <a:pPr lvl="1"/>
            <a:r>
              <a:rPr lang="en-US" sz="2000" dirty="0">
                <a:latin typeface="Bahnschrift SemiCondensed" panose="020B0502040204020203" pitchFamily="34" charset="0"/>
              </a:rPr>
              <a:t>Having in place, multiple human stakeholders (experts) for increased reliability</a:t>
            </a:r>
          </a:p>
          <a:p>
            <a:r>
              <a:rPr lang="en-US" sz="2000" dirty="0">
                <a:latin typeface="Bahnschrift SemiCondensed" panose="020B0502040204020203" pitchFamily="34" charset="0"/>
              </a:rPr>
              <a:t>How would you ensure your feature has error-prevention?</a:t>
            </a:r>
          </a:p>
          <a:p>
            <a:pPr lvl="1"/>
            <a:r>
              <a:rPr lang="en-US" sz="2000" dirty="0">
                <a:latin typeface="Bahnschrift SemiCondensed" panose="020B0502040204020203" pitchFamily="34" charset="0"/>
              </a:rPr>
              <a:t>The AI prediction, will still undergo quick review with human expert team before responding to the user</a:t>
            </a:r>
          </a:p>
          <a:p>
            <a:pPr lvl="1"/>
            <a:r>
              <a:rPr lang="en-US" sz="2000" dirty="0">
                <a:latin typeface="Bahnschrift SemiCondensed" panose="020B0502040204020203" pitchFamily="34" charset="0"/>
              </a:rPr>
              <a:t>Focus more on False negatives and train model to handle them</a:t>
            </a:r>
          </a:p>
          <a:p>
            <a:r>
              <a:rPr lang="en-US" sz="2000" dirty="0">
                <a:latin typeface="Bahnschrift SemiCondensed" panose="020B0502040204020203" pitchFamily="34" charset="0"/>
              </a:rPr>
              <a:t>How would you ensure your feature is prioritizing recognition over recall?</a:t>
            </a:r>
          </a:p>
          <a:p>
            <a:pPr lvl="1"/>
            <a:r>
              <a:rPr lang="en-US" sz="2000" dirty="0">
                <a:latin typeface="Bahnschrift SemiCondensed" panose="020B0502040204020203" pitchFamily="34" charset="0"/>
              </a:rPr>
              <a:t>The bot can be made to listen for latest tweets and process them automatically without the user having to ask, and retrieve the results quickly when user asks them</a:t>
            </a:r>
          </a:p>
          <a:p>
            <a:pPr lvl="1"/>
            <a:endParaRPr lang="en-US" sz="2000" dirty="0">
              <a:latin typeface="Bahnschrift SemiCondensed" panose="020B0502040204020203" pitchFamily="34" charset="0"/>
            </a:endParaRPr>
          </a:p>
        </p:txBody>
      </p:sp>
    </p:spTree>
    <p:extLst>
      <p:ext uri="{BB962C8B-B14F-4D97-AF65-F5344CB8AC3E}">
        <p14:creationId xmlns:p14="http://schemas.microsoft.com/office/powerpoint/2010/main" val="3027936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Heuristic Approach (cntd….)</a:t>
            </a:r>
          </a:p>
        </p:txBody>
      </p:sp>
      <p:sp>
        <p:nvSpPr>
          <p:cNvPr id="10" name="Content Placeholder 2">
            <a:extLst>
              <a:ext uri="{FF2B5EF4-FFF2-40B4-BE49-F238E27FC236}">
                <a16:creationId xmlns:a16="http://schemas.microsoft.com/office/drawing/2014/main" id="{E360B743-CC27-41F2-BB01-2EA3C572BC9B}"/>
              </a:ext>
            </a:extLst>
          </p:cNvPr>
          <p:cNvSpPr txBox="1">
            <a:spLocks/>
          </p:cNvSpPr>
          <p:nvPr/>
        </p:nvSpPr>
        <p:spPr>
          <a:xfrm>
            <a:off x="838200" y="1690689"/>
            <a:ext cx="10515600" cy="4938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Bahnschrift SemiCondensed" panose="020B0502040204020203" pitchFamily="34" charset="0"/>
              </a:rPr>
              <a:t>How would you ensure your feature provides flexibility and efficiency?</a:t>
            </a:r>
          </a:p>
          <a:p>
            <a:pPr lvl="1"/>
            <a:r>
              <a:rPr lang="en-US" sz="2000" dirty="0">
                <a:latin typeface="Bahnschrift SemiCondensed" panose="020B0502040204020203" pitchFamily="34" charset="0"/>
              </a:rPr>
              <a:t>Ensuring flexibility – Since it is available in twitter, users can mention the bot, direct message it, and even share the results</a:t>
            </a:r>
          </a:p>
          <a:p>
            <a:pPr lvl="1"/>
            <a:r>
              <a:rPr lang="en-US" sz="2000" dirty="0">
                <a:latin typeface="Bahnschrift SemiCondensed" panose="020B0502040204020203" pitchFamily="34" charset="0"/>
              </a:rPr>
              <a:t>Ensuring efficiency – The system consists of both AI and Humans; it will provide a quicker (AI is fast in inferencing) and robust solution (humans can reason better). </a:t>
            </a:r>
          </a:p>
          <a:p>
            <a:r>
              <a:rPr lang="en-US" sz="2000" dirty="0">
                <a:latin typeface="Bahnschrift SemiCondensed" panose="020B0502040204020203" pitchFamily="34" charset="0"/>
              </a:rPr>
              <a:t>How would you ensure your feature has minimalistic design?</a:t>
            </a:r>
          </a:p>
          <a:p>
            <a:pPr lvl="1"/>
            <a:r>
              <a:rPr lang="en-US" sz="2000" dirty="0">
                <a:latin typeface="Bahnschrift SemiCondensed" panose="020B0502040204020203" pitchFamily="34" charset="0"/>
              </a:rPr>
              <a:t>Keeping the design loop simple and only focused on relevant features</a:t>
            </a:r>
          </a:p>
          <a:p>
            <a:pPr lvl="1"/>
            <a:r>
              <a:rPr lang="en-US" sz="2000" dirty="0">
                <a:latin typeface="Bahnschrift SemiCondensed" panose="020B0502040204020203" pitchFamily="34" charset="0"/>
              </a:rPr>
              <a:t>Reusing the pipeline wherever necessary, simple explainable interface (tweet response)</a:t>
            </a:r>
          </a:p>
          <a:p>
            <a:r>
              <a:rPr lang="en-US" sz="2000" dirty="0">
                <a:latin typeface="Bahnschrift SemiCondensed" panose="020B0502040204020203" pitchFamily="34" charset="0"/>
              </a:rPr>
              <a:t>How would you ensure your feature facilitates recovering from errors?</a:t>
            </a:r>
          </a:p>
          <a:p>
            <a:pPr lvl="1"/>
            <a:r>
              <a:rPr lang="en-US" sz="2000" dirty="0">
                <a:latin typeface="Bahnschrift SemiCondensed" panose="020B0502040204020203" pitchFamily="34" charset="0"/>
              </a:rPr>
              <a:t>All the information related to prediction, feedback are logged for future debugging and recovery</a:t>
            </a:r>
          </a:p>
          <a:p>
            <a:r>
              <a:rPr lang="en-US" sz="2000" dirty="0">
                <a:latin typeface="Bahnschrift SemiCondensed" panose="020B0502040204020203" pitchFamily="34" charset="0"/>
              </a:rPr>
              <a:t>What type of documentation related to your feature would you have?</a:t>
            </a:r>
          </a:p>
          <a:p>
            <a:pPr lvl="1"/>
            <a:r>
              <a:rPr lang="en-US" sz="2000" dirty="0">
                <a:latin typeface="Bahnschrift SemiCondensed" panose="020B0502040204020203" pitchFamily="34" charset="0"/>
              </a:rPr>
              <a:t>As mentioned earlier, directions for user to interact with the bot like keywords to be present, ways to interact, feature scope, etc.</a:t>
            </a:r>
          </a:p>
        </p:txBody>
      </p:sp>
    </p:spTree>
    <p:extLst>
      <p:ext uri="{BB962C8B-B14F-4D97-AF65-F5344CB8AC3E}">
        <p14:creationId xmlns:p14="http://schemas.microsoft.com/office/powerpoint/2010/main" val="378835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CD4439A-30B7-4B8E-B3FC-54E9691746C4}"/>
              </a:ext>
            </a:extLst>
          </p:cNvPr>
          <p:cNvSpPr/>
          <p:nvPr/>
        </p:nvSpPr>
        <p:spPr>
          <a:xfrm>
            <a:off x="1741252" y="2358957"/>
            <a:ext cx="5379804" cy="2003897"/>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Design Architecture</a:t>
            </a:r>
          </a:p>
        </p:txBody>
      </p:sp>
      <p:sp>
        <p:nvSpPr>
          <p:cNvPr id="8" name="Rectangle 7">
            <a:extLst>
              <a:ext uri="{FF2B5EF4-FFF2-40B4-BE49-F238E27FC236}">
                <a16:creationId xmlns:a16="http://schemas.microsoft.com/office/drawing/2014/main" id="{7C0A0AC9-6E54-42FF-854D-7073E2A7B143}"/>
              </a:ext>
            </a:extLst>
          </p:cNvPr>
          <p:cNvSpPr/>
          <p:nvPr/>
        </p:nvSpPr>
        <p:spPr>
          <a:xfrm>
            <a:off x="7718252" y="1121111"/>
            <a:ext cx="2602149" cy="4479587"/>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50" name="Picture 2" descr="See the source image">
            <a:extLst>
              <a:ext uri="{FF2B5EF4-FFF2-40B4-BE49-F238E27FC236}">
                <a16:creationId xmlns:a16="http://schemas.microsoft.com/office/drawing/2014/main" id="{78667C1E-BE79-41D5-9B99-5AF8597AD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8350394" y="4547997"/>
            <a:ext cx="763013" cy="7915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B39CE61D-069D-4D27-B7C2-A8AF8AA31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782" y="2982036"/>
            <a:ext cx="763013" cy="7985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9CB689B1-CA69-442A-B3FD-C2805A18E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306" y="1499237"/>
            <a:ext cx="2146571" cy="89971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947AC104-FE63-4DC0-8631-9339EDD6ADDD}"/>
              </a:ext>
            </a:extLst>
          </p:cNvPr>
          <p:cNvCxnSpPr/>
          <p:nvPr/>
        </p:nvCxnSpPr>
        <p:spPr>
          <a:xfrm>
            <a:off x="7720521" y="2504875"/>
            <a:ext cx="2602149"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36E8E6-6EF2-4D3E-8435-68F467ECC9D9}"/>
              </a:ext>
            </a:extLst>
          </p:cNvPr>
          <p:cNvCxnSpPr/>
          <p:nvPr/>
        </p:nvCxnSpPr>
        <p:spPr>
          <a:xfrm>
            <a:off x="7720521" y="4456890"/>
            <a:ext cx="2602149"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C78BBC7-D763-421C-B86B-7EAE22B4FD2B}"/>
              </a:ext>
            </a:extLst>
          </p:cNvPr>
          <p:cNvPicPr>
            <a:picLocks noChangeAspect="1"/>
          </p:cNvPicPr>
          <p:nvPr/>
        </p:nvPicPr>
        <p:blipFill>
          <a:blip r:embed="rId5"/>
          <a:stretch>
            <a:fillRect/>
          </a:stretch>
        </p:blipFill>
        <p:spPr>
          <a:xfrm>
            <a:off x="5303587" y="3009937"/>
            <a:ext cx="720689" cy="717798"/>
          </a:xfrm>
          <a:prstGeom prst="rect">
            <a:avLst/>
          </a:prstGeom>
        </p:spPr>
      </p:pic>
      <p:pic>
        <p:nvPicPr>
          <p:cNvPr id="2058" name="Picture 10" descr="See the source image">
            <a:extLst>
              <a:ext uri="{FF2B5EF4-FFF2-40B4-BE49-F238E27FC236}">
                <a16:creationId xmlns:a16="http://schemas.microsoft.com/office/drawing/2014/main" id="{6C81AB8A-C38C-4775-9C69-94F3A9099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9205" y="2630953"/>
            <a:ext cx="2213649" cy="14757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D68F276-1703-4018-9D2B-5135F6C0F3FD}"/>
              </a:ext>
            </a:extLst>
          </p:cNvPr>
          <p:cNvSpPr txBox="1"/>
          <p:nvPr/>
        </p:nvSpPr>
        <p:spPr>
          <a:xfrm>
            <a:off x="7757809" y="1131113"/>
            <a:ext cx="2354094" cy="246221"/>
          </a:xfrm>
          <a:prstGeom prst="rect">
            <a:avLst/>
          </a:prstGeom>
          <a:noFill/>
        </p:spPr>
        <p:txBody>
          <a:bodyPr wrap="square" rtlCol="0">
            <a:spAutoFit/>
          </a:bodyPr>
          <a:lstStyle/>
          <a:p>
            <a:pPr algn="ctr"/>
            <a:r>
              <a:rPr lang="en-US" sz="1000" dirty="0"/>
              <a:t>Crowdsourcing (Humans)</a:t>
            </a:r>
          </a:p>
        </p:txBody>
      </p:sp>
      <p:sp>
        <p:nvSpPr>
          <p:cNvPr id="21" name="TextBox 20">
            <a:extLst>
              <a:ext uri="{FF2B5EF4-FFF2-40B4-BE49-F238E27FC236}">
                <a16:creationId xmlns:a16="http://schemas.microsoft.com/office/drawing/2014/main" id="{A5EEF84B-BBAC-477A-A6D8-1326FCB916DC}"/>
              </a:ext>
            </a:extLst>
          </p:cNvPr>
          <p:cNvSpPr txBox="1"/>
          <p:nvPr/>
        </p:nvSpPr>
        <p:spPr>
          <a:xfrm>
            <a:off x="7844545" y="5325896"/>
            <a:ext cx="763013" cy="246221"/>
          </a:xfrm>
          <a:prstGeom prst="rect">
            <a:avLst/>
          </a:prstGeom>
          <a:noFill/>
        </p:spPr>
        <p:txBody>
          <a:bodyPr wrap="square" rtlCol="0">
            <a:spAutoFit/>
          </a:bodyPr>
          <a:lstStyle/>
          <a:p>
            <a:pPr algn="ctr"/>
            <a:r>
              <a:rPr lang="en-US" sz="1000" dirty="0"/>
              <a:t>AI model</a:t>
            </a:r>
          </a:p>
        </p:txBody>
      </p:sp>
      <p:sp>
        <p:nvSpPr>
          <p:cNvPr id="23" name="TextBox 22">
            <a:extLst>
              <a:ext uri="{FF2B5EF4-FFF2-40B4-BE49-F238E27FC236}">
                <a16:creationId xmlns:a16="http://schemas.microsoft.com/office/drawing/2014/main" id="{74DFAD48-576C-4138-9909-C343FB33F2CC}"/>
              </a:ext>
            </a:extLst>
          </p:cNvPr>
          <p:cNvSpPr txBox="1"/>
          <p:nvPr/>
        </p:nvSpPr>
        <p:spPr>
          <a:xfrm>
            <a:off x="9435625" y="3787085"/>
            <a:ext cx="763014" cy="246221"/>
          </a:xfrm>
          <a:prstGeom prst="rect">
            <a:avLst/>
          </a:prstGeom>
          <a:noFill/>
        </p:spPr>
        <p:txBody>
          <a:bodyPr wrap="square" rtlCol="0">
            <a:spAutoFit/>
          </a:bodyPr>
          <a:lstStyle/>
          <a:p>
            <a:pPr algn="ctr"/>
            <a:r>
              <a:rPr lang="en-US" sz="1000" dirty="0"/>
              <a:t>Database</a:t>
            </a:r>
          </a:p>
        </p:txBody>
      </p:sp>
      <p:sp>
        <p:nvSpPr>
          <p:cNvPr id="18" name="TextBox 17">
            <a:extLst>
              <a:ext uri="{FF2B5EF4-FFF2-40B4-BE49-F238E27FC236}">
                <a16:creationId xmlns:a16="http://schemas.microsoft.com/office/drawing/2014/main" id="{A36A0D07-1BF8-4921-91B7-ADD83B383DF4}"/>
              </a:ext>
            </a:extLst>
          </p:cNvPr>
          <p:cNvSpPr txBox="1"/>
          <p:nvPr/>
        </p:nvSpPr>
        <p:spPr>
          <a:xfrm>
            <a:off x="3319174" y="4417205"/>
            <a:ext cx="2354094" cy="246221"/>
          </a:xfrm>
          <a:prstGeom prst="rect">
            <a:avLst/>
          </a:prstGeom>
          <a:noFill/>
        </p:spPr>
        <p:txBody>
          <a:bodyPr wrap="square" rtlCol="0">
            <a:spAutoFit/>
          </a:bodyPr>
          <a:lstStyle/>
          <a:p>
            <a:pPr algn="ctr"/>
            <a:r>
              <a:rPr lang="en-US" sz="1000" dirty="0"/>
              <a:t>User/Front End</a:t>
            </a:r>
          </a:p>
        </p:txBody>
      </p:sp>
      <p:sp>
        <p:nvSpPr>
          <p:cNvPr id="19" name="TextBox 18">
            <a:extLst>
              <a:ext uri="{FF2B5EF4-FFF2-40B4-BE49-F238E27FC236}">
                <a16:creationId xmlns:a16="http://schemas.microsoft.com/office/drawing/2014/main" id="{4B8396B2-07BC-4B3D-A2B9-18A7C8FD60F2}"/>
              </a:ext>
            </a:extLst>
          </p:cNvPr>
          <p:cNvSpPr txBox="1"/>
          <p:nvPr/>
        </p:nvSpPr>
        <p:spPr>
          <a:xfrm>
            <a:off x="7886701" y="5729894"/>
            <a:ext cx="2354094" cy="246221"/>
          </a:xfrm>
          <a:prstGeom prst="rect">
            <a:avLst/>
          </a:prstGeom>
          <a:noFill/>
        </p:spPr>
        <p:txBody>
          <a:bodyPr wrap="square" rtlCol="0">
            <a:spAutoFit/>
          </a:bodyPr>
          <a:lstStyle/>
          <a:p>
            <a:pPr algn="ctr"/>
            <a:r>
              <a:rPr lang="en-US" sz="1000" dirty="0"/>
              <a:t>Developer/Back End</a:t>
            </a:r>
          </a:p>
        </p:txBody>
      </p:sp>
      <p:sp>
        <p:nvSpPr>
          <p:cNvPr id="3" name="TextBox 2">
            <a:extLst>
              <a:ext uri="{FF2B5EF4-FFF2-40B4-BE49-F238E27FC236}">
                <a16:creationId xmlns:a16="http://schemas.microsoft.com/office/drawing/2014/main" id="{54EF44E8-500F-4A26-97BF-4CAF3ED971CE}"/>
              </a:ext>
            </a:extLst>
          </p:cNvPr>
          <p:cNvSpPr txBox="1"/>
          <p:nvPr/>
        </p:nvSpPr>
        <p:spPr>
          <a:xfrm>
            <a:off x="5144464" y="2507843"/>
            <a:ext cx="1105558" cy="276999"/>
          </a:xfrm>
          <a:prstGeom prst="rect">
            <a:avLst/>
          </a:prstGeom>
          <a:noFill/>
          <a:ln>
            <a:solidFill>
              <a:schemeClr val="tx1"/>
            </a:solidFill>
          </a:ln>
        </p:spPr>
        <p:txBody>
          <a:bodyPr wrap="square" rtlCol="0">
            <a:spAutoFit/>
          </a:bodyPr>
          <a:lstStyle/>
          <a:p>
            <a:pPr algn="ctr"/>
            <a:r>
              <a:rPr lang="en-US" sz="1200" dirty="0"/>
              <a:t>Post tweet</a:t>
            </a:r>
          </a:p>
        </p:txBody>
      </p:sp>
      <p:sp>
        <p:nvSpPr>
          <p:cNvPr id="24" name="TextBox 23">
            <a:extLst>
              <a:ext uri="{FF2B5EF4-FFF2-40B4-BE49-F238E27FC236}">
                <a16:creationId xmlns:a16="http://schemas.microsoft.com/office/drawing/2014/main" id="{0ABEDCB4-B3D8-45FA-BAA0-5E3287704D63}"/>
              </a:ext>
            </a:extLst>
          </p:cNvPr>
          <p:cNvSpPr txBox="1"/>
          <p:nvPr/>
        </p:nvSpPr>
        <p:spPr>
          <a:xfrm>
            <a:off x="5094821" y="3947509"/>
            <a:ext cx="1204844" cy="276999"/>
          </a:xfrm>
          <a:prstGeom prst="rect">
            <a:avLst/>
          </a:prstGeom>
          <a:noFill/>
          <a:ln>
            <a:solidFill>
              <a:schemeClr val="tx1"/>
            </a:solidFill>
          </a:ln>
        </p:spPr>
        <p:txBody>
          <a:bodyPr wrap="square" rtlCol="0">
            <a:spAutoFit/>
          </a:bodyPr>
          <a:lstStyle/>
          <a:p>
            <a:pPr algn="ctr"/>
            <a:r>
              <a:rPr lang="en-US" sz="1200" dirty="0"/>
              <a:t>Get Response</a:t>
            </a:r>
          </a:p>
        </p:txBody>
      </p:sp>
      <p:cxnSp>
        <p:nvCxnSpPr>
          <p:cNvPr id="5" name="Straight Arrow Connector 4">
            <a:extLst>
              <a:ext uri="{FF2B5EF4-FFF2-40B4-BE49-F238E27FC236}">
                <a16:creationId xmlns:a16="http://schemas.microsoft.com/office/drawing/2014/main" id="{53FDA2B5-3B94-4DFC-A17C-A451B7C8CEAD}"/>
              </a:ext>
            </a:extLst>
          </p:cNvPr>
          <p:cNvCxnSpPr>
            <a:stCxn id="2058" idx="3"/>
            <a:endCxn id="3" idx="1"/>
          </p:cNvCxnSpPr>
          <p:nvPr/>
        </p:nvCxnSpPr>
        <p:spPr>
          <a:xfrm flipV="1">
            <a:off x="4362854" y="2646343"/>
            <a:ext cx="781610" cy="722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CEF42E9-3131-4566-8E6C-26B67E922E44}"/>
              </a:ext>
            </a:extLst>
          </p:cNvPr>
          <p:cNvCxnSpPr>
            <a:stCxn id="24" idx="1"/>
            <a:endCxn id="2058" idx="3"/>
          </p:cNvCxnSpPr>
          <p:nvPr/>
        </p:nvCxnSpPr>
        <p:spPr>
          <a:xfrm flipH="1" flipV="1">
            <a:off x="4362854" y="3368836"/>
            <a:ext cx="731967" cy="717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8E96E5F-2DF8-4027-8FB8-D9DE2FFEC52A}"/>
              </a:ext>
            </a:extLst>
          </p:cNvPr>
          <p:cNvSpPr txBox="1"/>
          <p:nvPr/>
        </p:nvSpPr>
        <p:spPr>
          <a:xfrm>
            <a:off x="7896905" y="3000759"/>
            <a:ext cx="1105558" cy="1015663"/>
          </a:xfrm>
          <a:prstGeom prst="rect">
            <a:avLst/>
          </a:prstGeom>
          <a:noFill/>
          <a:ln>
            <a:solidFill>
              <a:schemeClr val="tx1"/>
            </a:solidFill>
          </a:ln>
        </p:spPr>
        <p:txBody>
          <a:bodyPr wrap="square" rtlCol="0">
            <a:spAutoFit/>
          </a:bodyPr>
          <a:lstStyle/>
          <a:p>
            <a:pPr algn="ctr"/>
            <a:r>
              <a:rPr lang="en-US" sz="1200" b="1" dirty="0"/>
              <a:t>Code base</a:t>
            </a:r>
          </a:p>
          <a:p>
            <a:pPr algn="ctr"/>
            <a:r>
              <a:rPr lang="en-US" sz="1200" dirty="0"/>
              <a:t>+</a:t>
            </a:r>
          </a:p>
          <a:p>
            <a:pPr algn="ctr"/>
            <a:r>
              <a:rPr lang="en-US" sz="1200" dirty="0"/>
              <a:t>Tweepy API</a:t>
            </a:r>
          </a:p>
          <a:p>
            <a:pPr algn="ctr"/>
            <a:r>
              <a:rPr lang="en-US" sz="1200" dirty="0"/>
              <a:t>+</a:t>
            </a:r>
          </a:p>
          <a:p>
            <a:pPr algn="ctr"/>
            <a:r>
              <a:rPr lang="en-US" sz="1200" dirty="0"/>
              <a:t>Toloka API</a:t>
            </a:r>
          </a:p>
        </p:txBody>
      </p:sp>
      <p:cxnSp>
        <p:nvCxnSpPr>
          <p:cNvPr id="33" name="Straight Arrow Connector 32">
            <a:extLst>
              <a:ext uri="{FF2B5EF4-FFF2-40B4-BE49-F238E27FC236}">
                <a16:creationId xmlns:a16="http://schemas.microsoft.com/office/drawing/2014/main" id="{4D45951B-7319-4381-ACE2-C2C2FCECF153}"/>
              </a:ext>
            </a:extLst>
          </p:cNvPr>
          <p:cNvCxnSpPr>
            <a:stCxn id="2054" idx="2"/>
            <a:endCxn id="2052" idx="1"/>
          </p:cNvCxnSpPr>
          <p:nvPr/>
        </p:nvCxnSpPr>
        <p:spPr>
          <a:xfrm>
            <a:off x="9021592" y="2398952"/>
            <a:ext cx="456190" cy="982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C0AA9A1-FBB6-48CB-9B3D-A13840AF3A59}"/>
              </a:ext>
            </a:extLst>
          </p:cNvPr>
          <p:cNvCxnSpPr>
            <a:endCxn id="24" idx="3"/>
          </p:cNvCxnSpPr>
          <p:nvPr/>
        </p:nvCxnSpPr>
        <p:spPr>
          <a:xfrm flipH="1">
            <a:off x="6299665" y="1949095"/>
            <a:ext cx="1635293" cy="2157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A15841F-6C05-437B-BC05-91783712BED2}"/>
              </a:ext>
            </a:extLst>
          </p:cNvPr>
          <p:cNvCxnSpPr/>
          <p:nvPr/>
        </p:nvCxnSpPr>
        <p:spPr>
          <a:xfrm flipV="1">
            <a:off x="4362855" y="2646343"/>
            <a:ext cx="781610" cy="722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4FC7A47-A5CF-4C63-B50B-2E9C161F4878}"/>
              </a:ext>
            </a:extLst>
          </p:cNvPr>
          <p:cNvCxnSpPr/>
          <p:nvPr/>
        </p:nvCxnSpPr>
        <p:spPr>
          <a:xfrm flipH="1" flipV="1">
            <a:off x="4362855" y="3368836"/>
            <a:ext cx="731967" cy="717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CC7E612-1E18-47AF-ABA8-13FC26415211}"/>
              </a:ext>
            </a:extLst>
          </p:cNvPr>
          <p:cNvCxnSpPr>
            <a:cxnSpLocks/>
            <a:endCxn id="28" idx="1"/>
          </p:cNvCxnSpPr>
          <p:nvPr/>
        </p:nvCxnSpPr>
        <p:spPr>
          <a:xfrm>
            <a:off x="6250391" y="2604886"/>
            <a:ext cx="1646514" cy="903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73E3AD-0501-4B05-8C48-F49253F08564}"/>
              </a:ext>
            </a:extLst>
          </p:cNvPr>
          <p:cNvCxnSpPr>
            <a:cxnSpLocks/>
            <a:stCxn id="28" idx="0"/>
          </p:cNvCxnSpPr>
          <p:nvPr/>
        </p:nvCxnSpPr>
        <p:spPr>
          <a:xfrm flipV="1">
            <a:off x="8449684" y="2357495"/>
            <a:ext cx="572277" cy="643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61D1EE9-8B9A-43A4-A7B5-DB4BB7482344}"/>
              </a:ext>
            </a:extLst>
          </p:cNvPr>
          <p:cNvCxnSpPr>
            <a:cxnSpLocks/>
            <a:stCxn id="28" idx="2"/>
            <a:endCxn id="2050" idx="2"/>
          </p:cNvCxnSpPr>
          <p:nvPr/>
        </p:nvCxnSpPr>
        <p:spPr>
          <a:xfrm>
            <a:off x="8449684" y="4016422"/>
            <a:ext cx="282217" cy="531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30E1F0F-0A20-4403-87B3-349EE3E338FC}"/>
              </a:ext>
            </a:extLst>
          </p:cNvPr>
          <p:cNvCxnSpPr/>
          <p:nvPr/>
        </p:nvCxnSpPr>
        <p:spPr>
          <a:xfrm>
            <a:off x="9021593" y="2398952"/>
            <a:ext cx="456190" cy="982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258C783-A01F-4A8A-BBD9-7717950304F8}"/>
              </a:ext>
            </a:extLst>
          </p:cNvPr>
          <p:cNvCxnSpPr>
            <a:cxnSpLocks/>
            <a:stCxn id="2050" idx="3"/>
          </p:cNvCxnSpPr>
          <p:nvPr/>
        </p:nvCxnSpPr>
        <p:spPr>
          <a:xfrm flipV="1">
            <a:off x="9113407" y="3373414"/>
            <a:ext cx="276676" cy="1570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D5DC2C5-0050-4E48-BF20-DAFABD7539E6}"/>
              </a:ext>
            </a:extLst>
          </p:cNvPr>
          <p:cNvCxnSpPr>
            <a:cxnSpLocks/>
            <a:stCxn id="2050" idx="1"/>
          </p:cNvCxnSpPr>
          <p:nvPr/>
        </p:nvCxnSpPr>
        <p:spPr>
          <a:xfrm flipH="1" flipV="1">
            <a:off x="6211968" y="4078136"/>
            <a:ext cx="2138426" cy="865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B618E02-4A33-4070-A5A2-D6B83F475825}"/>
              </a:ext>
            </a:extLst>
          </p:cNvPr>
          <p:cNvCxnSpPr/>
          <p:nvPr/>
        </p:nvCxnSpPr>
        <p:spPr>
          <a:xfrm flipH="1">
            <a:off x="6299666" y="1949095"/>
            <a:ext cx="1635293" cy="2157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127DC8C-1FF7-4C5C-8718-282B88C2CF15}"/>
              </a:ext>
            </a:extLst>
          </p:cNvPr>
          <p:cNvSpPr txBox="1"/>
          <p:nvPr/>
        </p:nvSpPr>
        <p:spPr>
          <a:xfrm rot="13444139">
            <a:off x="4296774" y="3804505"/>
            <a:ext cx="906370" cy="246221"/>
          </a:xfrm>
          <a:prstGeom prst="rect">
            <a:avLst/>
          </a:prstGeom>
          <a:noFill/>
          <a:ln>
            <a:noFill/>
          </a:ln>
        </p:spPr>
        <p:txBody>
          <a:bodyPr wrap="square" rtlCol="0">
            <a:spAutoFit/>
          </a:bodyPr>
          <a:lstStyle/>
          <a:p>
            <a:pPr algn="ctr"/>
            <a:r>
              <a:rPr lang="en-US" sz="1000" dirty="0"/>
              <a:t>Notification</a:t>
            </a:r>
          </a:p>
        </p:txBody>
      </p:sp>
      <p:sp>
        <p:nvSpPr>
          <p:cNvPr id="76" name="TextBox 75">
            <a:extLst>
              <a:ext uri="{FF2B5EF4-FFF2-40B4-BE49-F238E27FC236}">
                <a16:creationId xmlns:a16="http://schemas.microsoft.com/office/drawing/2014/main" id="{FC250032-D987-4532-8B9A-66FA33B99304}"/>
              </a:ext>
            </a:extLst>
          </p:cNvPr>
          <p:cNvSpPr txBox="1"/>
          <p:nvPr/>
        </p:nvSpPr>
        <p:spPr>
          <a:xfrm rot="19060394">
            <a:off x="4262492" y="2674520"/>
            <a:ext cx="906370" cy="553998"/>
          </a:xfrm>
          <a:prstGeom prst="rect">
            <a:avLst/>
          </a:prstGeom>
          <a:noFill/>
          <a:ln>
            <a:noFill/>
          </a:ln>
        </p:spPr>
        <p:txBody>
          <a:bodyPr wrap="square" rtlCol="0">
            <a:spAutoFit/>
          </a:bodyPr>
          <a:lstStyle/>
          <a:p>
            <a:pPr algn="ctr"/>
            <a:r>
              <a:rPr lang="en-US" sz="1000" dirty="0"/>
              <a:t>Tagging bot and tweeting</a:t>
            </a:r>
          </a:p>
        </p:txBody>
      </p:sp>
      <p:sp>
        <p:nvSpPr>
          <p:cNvPr id="77" name="TextBox 76">
            <a:extLst>
              <a:ext uri="{FF2B5EF4-FFF2-40B4-BE49-F238E27FC236}">
                <a16:creationId xmlns:a16="http://schemas.microsoft.com/office/drawing/2014/main" id="{45AEC50F-2485-415D-86AF-94273B3293EF}"/>
              </a:ext>
            </a:extLst>
          </p:cNvPr>
          <p:cNvSpPr txBox="1"/>
          <p:nvPr/>
        </p:nvSpPr>
        <p:spPr>
          <a:xfrm rot="1703961">
            <a:off x="6340480" y="2869032"/>
            <a:ext cx="1452672" cy="246221"/>
          </a:xfrm>
          <a:prstGeom prst="rect">
            <a:avLst/>
          </a:prstGeom>
          <a:noFill/>
          <a:ln>
            <a:noFill/>
          </a:ln>
        </p:spPr>
        <p:txBody>
          <a:bodyPr wrap="square" rtlCol="0">
            <a:spAutoFit/>
          </a:bodyPr>
          <a:lstStyle/>
          <a:p>
            <a:pPr algn="ctr"/>
            <a:r>
              <a:rPr lang="en-US" sz="1000" dirty="0"/>
              <a:t>Keyword: ‘detect’</a:t>
            </a:r>
          </a:p>
        </p:txBody>
      </p:sp>
      <p:sp>
        <p:nvSpPr>
          <p:cNvPr id="78" name="TextBox 77">
            <a:extLst>
              <a:ext uri="{FF2B5EF4-FFF2-40B4-BE49-F238E27FC236}">
                <a16:creationId xmlns:a16="http://schemas.microsoft.com/office/drawing/2014/main" id="{AED643C8-808A-4315-8A52-6FFB0C4CC209}"/>
              </a:ext>
            </a:extLst>
          </p:cNvPr>
          <p:cNvSpPr txBox="1"/>
          <p:nvPr/>
        </p:nvSpPr>
        <p:spPr>
          <a:xfrm>
            <a:off x="7691292" y="4061091"/>
            <a:ext cx="906370" cy="400110"/>
          </a:xfrm>
          <a:prstGeom prst="rect">
            <a:avLst/>
          </a:prstGeom>
          <a:noFill/>
          <a:ln>
            <a:noFill/>
          </a:ln>
        </p:spPr>
        <p:txBody>
          <a:bodyPr wrap="square" rtlCol="0">
            <a:spAutoFit/>
          </a:bodyPr>
          <a:lstStyle/>
          <a:p>
            <a:pPr algn="ctr"/>
            <a:r>
              <a:rPr lang="en-US" sz="1000" dirty="0"/>
              <a:t>Keyword: ‘AI’</a:t>
            </a:r>
          </a:p>
        </p:txBody>
      </p:sp>
      <p:cxnSp>
        <p:nvCxnSpPr>
          <p:cNvPr id="87" name="Connector: Elbow 86">
            <a:extLst>
              <a:ext uri="{FF2B5EF4-FFF2-40B4-BE49-F238E27FC236}">
                <a16:creationId xmlns:a16="http://schemas.microsoft.com/office/drawing/2014/main" id="{221C174F-8809-416A-9F96-E65CA7B3111D}"/>
              </a:ext>
            </a:extLst>
          </p:cNvPr>
          <p:cNvCxnSpPr>
            <a:stCxn id="2050" idx="3"/>
            <a:endCxn id="2054" idx="3"/>
          </p:cNvCxnSpPr>
          <p:nvPr/>
        </p:nvCxnSpPr>
        <p:spPr>
          <a:xfrm flipV="1">
            <a:off x="9113407" y="1949095"/>
            <a:ext cx="981470" cy="2994701"/>
          </a:xfrm>
          <a:prstGeom prst="bentConnector3">
            <a:avLst>
              <a:gd name="adj1" fmla="val 1827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E9B97DF-292D-4973-83AC-013BE4FDD9C7}"/>
              </a:ext>
            </a:extLst>
          </p:cNvPr>
          <p:cNvSpPr txBox="1"/>
          <p:nvPr/>
        </p:nvSpPr>
        <p:spPr>
          <a:xfrm>
            <a:off x="7837744" y="2562758"/>
            <a:ext cx="906370" cy="400110"/>
          </a:xfrm>
          <a:prstGeom prst="rect">
            <a:avLst/>
          </a:prstGeom>
          <a:noFill/>
          <a:ln>
            <a:noFill/>
          </a:ln>
        </p:spPr>
        <p:txBody>
          <a:bodyPr wrap="square" rtlCol="0">
            <a:spAutoFit/>
          </a:bodyPr>
          <a:lstStyle/>
          <a:p>
            <a:pPr algn="ctr"/>
            <a:r>
              <a:rPr lang="en-US" sz="1000" dirty="0"/>
              <a:t>Keyword: ‘Humans’</a:t>
            </a:r>
          </a:p>
        </p:txBody>
      </p:sp>
      <p:sp>
        <p:nvSpPr>
          <p:cNvPr id="94" name="TextBox 93">
            <a:extLst>
              <a:ext uri="{FF2B5EF4-FFF2-40B4-BE49-F238E27FC236}">
                <a16:creationId xmlns:a16="http://schemas.microsoft.com/office/drawing/2014/main" id="{0E2420FC-4164-4AE8-BD3D-2454BAEF17A0}"/>
              </a:ext>
            </a:extLst>
          </p:cNvPr>
          <p:cNvSpPr txBox="1"/>
          <p:nvPr/>
        </p:nvSpPr>
        <p:spPr>
          <a:xfrm rot="18504273">
            <a:off x="6971205" y="2411577"/>
            <a:ext cx="906370" cy="400110"/>
          </a:xfrm>
          <a:prstGeom prst="rect">
            <a:avLst/>
          </a:prstGeom>
          <a:noFill/>
          <a:ln>
            <a:noFill/>
          </a:ln>
        </p:spPr>
        <p:txBody>
          <a:bodyPr wrap="square" rtlCol="0">
            <a:spAutoFit/>
          </a:bodyPr>
          <a:lstStyle/>
          <a:p>
            <a:pPr algn="ctr"/>
            <a:r>
              <a:rPr lang="en-US" sz="1000" dirty="0"/>
              <a:t>Detailed response</a:t>
            </a:r>
          </a:p>
        </p:txBody>
      </p:sp>
      <p:sp>
        <p:nvSpPr>
          <p:cNvPr id="95" name="TextBox 94">
            <a:extLst>
              <a:ext uri="{FF2B5EF4-FFF2-40B4-BE49-F238E27FC236}">
                <a16:creationId xmlns:a16="http://schemas.microsoft.com/office/drawing/2014/main" id="{7A2BBF45-5565-4071-82BB-88B02156C3D1}"/>
              </a:ext>
            </a:extLst>
          </p:cNvPr>
          <p:cNvSpPr txBox="1"/>
          <p:nvPr/>
        </p:nvSpPr>
        <p:spPr>
          <a:xfrm rot="5400000">
            <a:off x="9525728" y="3327273"/>
            <a:ext cx="3002572" cy="246221"/>
          </a:xfrm>
          <a:prstGeom prst="rect">
            <a:avLst/>
          </a:prstGeom>
          <a:noFill/>
          <a:ln>
            <a:noFill/>
          </a:ln>
        </p:spPr>
        <p:txBody>
          <a:bodyPr wrap="square" rtlCol="0">
            <a:spAutoFit/>
          </a:bodyPr>
          <a:lstStyle/>
          <a:p>
            <a:pPr algn="ctr"/>
            <a:r>
              <a:rPr lang="en-US" sz="1000" dirty="0"/>
              <a:t>Second Stage review and feedback</a:t>
            </a:r>
          </a:p>
        </p:txBody>
      </p:sp>
      <p:sp>
        <p:nvSpPr>
          <p:cNvPr id="96" name="TextBox 95">
            <a:extLst>
              <a:ext uri="{FF2B5EF4-FFF2-40B4-BE49-F238E27FC236}">
                <a16:creationId xmlns:a16="http://schemas.microsoft.com/office/drawing/2014/main" id="{CF8DE1EE-08CE-4F8D-A751-BC52E1B38C2E}"/>
              </a:ext>
            </a:extLst>
          </p:cNvPr>
          <p:cNvSpPr txBox="1"/>
          <p:nvPr/>
        </p:nvSpPr>
        <p:spPr>
          <a:xfrm rot="1283608">
            <a:off x="6950693" y="4334853"/>
            <a:ext cx="906370" cy="400110"/>
          </a:xfrm>
          <a:prstGeom prst="rect">
            <a:avLst/>
          </a:prstGeom>
          <a:noFill/>
          <a:ln>
            <a:noFill/>
          </a:ln>
        </p:spPr>
        <p:txBody>
          <a:bodyPr wrap="square" rtlCol="0">
            <a:spAutoFit/>
          </a:bodyPr>
          <a:lstStyle/>
          <a:p>
            <a:pPr algn="ctr"/>
            <a:r>
              <a:rPr lang="en-US" sz="1000" dirty="0"/>
              <a:t>Instant Response</a:t>
            </a:r>
          </a:p>
        </p:txBody>
      </p:sp>
      <p:cxnSp>
        <p:nvCxnSpPr>
          <p:cNvPr id="101" name="Straight Arrow Connector 100">
            <a:extLst>
              <a:ext uri="{FF2B5EF4-FFF2-40B4-BE49-F238E27FC236}">
                <a16:creationId xmlns:a16="http://schemas.microsoft.com/office/drawing/2014/main" id="{7BECF3F0-B413-4C1A-83B1-772497D79E7F}"/>
              </a:ext>
            </a:extLst>
          </p:cNvPr>
          <p:cNvCxnSpPr>
            <a:stCxn id="28" idx="3"/>
            <a:endCxn id="2052" idx="1"/>
          </p:cNvCxnSpPr>
          <p:nvPr/>
        </p:nvCxnSpPr>
        <p:spPr>
          <a:xfrm flipV="1">
            <a:off x="9002463" y="3381287"/>
            <a:ext cx="475319" cy="127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DD1051D-1258-4690-A64A-2F1DF1E1F620}"/>
              </a:ext>
            </a:extLst>
          </p:cNvPr>
          <p:cNvSpPr txBox="1"/>
          <p:nvPr/>
        </p:nvSpPr>
        <p:spPr>
          <a:xfrm>
            <a:off x="9115485" y="2525889"/>
            <a:ext cx="1231875" cy="400110"/>
          </a:xfrm>
          <a:prstGeom prst="rect">
            <a:avLst/>
          </a:prstGeom>
          <a:noFill/>
          <a:ln>
            <a:noFill/>
          </a:ln>
        </p:spPr>
        <p:txBody>
          <a:bodyPr wrap="square" rtlCol="0">
            <a:spAutoFit/>
          </a:bodyPr>
          <a:lstStyle/>
          <a:p>
            <a:pPr algn="ctr"/>
            <a:r>
              <a:rPr lang="en-US" sz="1000" dirty="0"/>
              <a:t>Saving results/feedback</a:t>
            </a:r>
          </a:p>
        </p:txBody>
      </p:sp>
      <p:sp>
        <p:nvSpPr>
          <p:cNvPr id="107" name="TextBox 106">
            <a:extLst>
              <a:ext uri="{FF2B5EF4-FFF2-40B4-BE49-F238E27FC236}">
                <a16:creationId xmlns:a16="http://schemas.microsoft.com/office/drawing/2014/main" id="{1B2EF4F6-0B6A-4840-91BB-26FB77405EE6}"/>
              </a:ext>
            </a:extLst>
          </p:cNvPr>
          <p:cNvSpPr txBox="1"/>
          <p:nvPr/>
        </p:nvSpPr>
        <p:spPr>
          <a:xfrm>
            <a:off x="9152722" y="4501369"/>
            <a:ext cx="1231875" cy="400110"/>
          </a:xfrm>
          <a:prstGeom prst="rect">
            <a:avLst/>
          </a:prstGeom>
          <a:noFill/>
          <a:ln>
            <a:noFill/>
          </a:ln>
        </p:spPr>
        <p:txBody>
          <a:bodyPr wrap="square" rtlCol="0">
            <a:spAutoFit/>
          </a:bodyPr>
          <a:lstStyle/>
          <a:p>
            <a:pPr algn="ctr"/>
            <a:r>
              <a:rPr lang="en-US" sz="1000" dirty="0"/>
              <a:t>Saving results/logs</a:t>
            </a:r>
          </a:p>
        </p:txBody>
      </p:sp>
      <p:cxnSp>
        <p:nvCxnSpPr>
          <p:cNvPr id="104" name="Connector: Elbow 103">
            <a:extLst>
              <a:ext uri="{FF2B5EF4-FFF2-40B4-BE49-F238E27FC236}">
                <a16:creationId xmlns:a16="http://schemas.microsoft.com/office/drawing/2014/main" id="{4C074FBA-0BEC-4D7C-8E15-253406714654}"/>
              </a:ext>
            </a:extLst>
          </p:cNvPr>
          <p:cNvCxnSpPr>
            <a:cxnSpLocks/>
            <a:stCxn id="2052" idx="3"/>
            <a:endCxn id="2050" idx="0"/>
          </p:cNvCxnSpPr>
          <p:nvPr/>
        </p:nvCxnSpPr>
        <p:spPr>
          <a:xfrm flipH="1">
            <a:off x="8731901" y="3381287"/>
            <a:ext cx="1508894" cy="1958309"/>
          </a:xfrm>
          <a:prstGeom prst="bentConnector4">
            <a:avLst>
              <a:gd name="adj1" fmla="val -15150"/>
              <a:gd name="adj2" fmla="val 1081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4E3273C2-924B-4527-AFC7-B6F7B4275EEC}"/>
              </a:ext>
            </a:extLst>
          </p:cNvPr>
          <p:cNvSpPr txBox="1"/>
          <p:nvPr/>
        </p:nvSpPr>
        <p:spPr>
          <a:xfrm>
            <a:off x="8880028" y="5135471"/>
            <a:ext cx="1231875" cy="400110"/>
          </a:xfrm>
          <a:prstGeom prst="rect">
            <a:avLst/>
          </a:prstGeom>
          <a:noFill/>
          <a:ln>
            <a:noFill/>
          </a:ln>
        </p:spPr>
        <p:txBody>
          <a:bodyPr wrap="square" rtlCol="0">
            <a:spAutoFit/>
          </a:bodyPr>
          <a:lstStyle/>
          <a:p>
            <a:pPr algn="ctr"/>
            <a:r>
              <a:rPr lang="en-US" sz="1000" dirty="0"/>
              <a:t>Model Retrain/Tuning</a:t>
            </a:r>
          </a:p>
        </p:txBody>
      </p:sp>
      <p:sp>
        <p:nvSpPr>
          <p:cNvPr id="123" name="TextBox 122">
            <a:extLst>
              <a:ext uri="{FF2B5EF4-FFF2-40B4-BE49-F238E27FC236}">
                <a16:creationId xmlns:a16="http://schemas.microsoft.com/office/drawing/2014/main" id="{FD1FBF5F-48A3-43A6-8AE7-C7742C142AD4}"/>
              </a:ext>
            </a:extLst>
          </p:cNvPr>
          <p:cNvSpPr txBox="1"/>
          <p:nvPr/>
        </p:nvSpPr>
        <p:spPr>
          <a:xfrm>
            <a:off x="1901982" y="5466474"/>
            <a:ext cx="1105558" cy="276999"/>
          </a:xfrm>
          <a:prstGeom prst="rect">
            <a:avLst/>
          </a:prstGeom>
          <a:noFill/>
          <a:ln>
            <a:solidFill>
              <a:schemeClr val="tx1"/>
            </a:solidFill>
          </a:ln>
        </p:spPr>
        <p:txBody>
          <a:bodyPr wrap="square" rtlCol="0">
            <a:spAutoFit/>
          </a:bodyPr>
          <a:lstStyle/>
          <a:p>
            <a:pPr algn="ctr"/>
            <a:r>
              <a:rPr lang="en-US" sz="1200" b="1" dirty="0"/>
              <a:t>Code base</a:t>
            </a:r>
          </a:p>
        </p:txBody>
      </p:sp>
      <p:sp>
        <p:nvSpPr>
          <p:cNvPr id="126" name="TextBox 125">
            <a:extLst>
              <a:ext uri="{FF2B5EF4-FFF2-40B4-BE49-F238E27FC236}">
                <a16:creationId xmlns:a16="http://schemas.microsoft.com/office/drawing/2014/main" id="{80C1BF8E-48D4-4BAE-A431-CAB92A0B4AD4}"/>
              </a:ext>
            </a:extLst>
          </p:cNvPr>
          <p:cNvSpPr txBox="1"/>
          <p:nvPr/>
        </p:nvSpPr>
        <p:spPr>
          <a:xfrm>
            <a:off x="4182222" y="5097143"/>
            <a:ext cx="2497240" cy="1015663"/>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lang="en-US" sz="1200" b="1" dirty="0"/>
              <a:t>API creator &amp; connector</a:t>
            </a:r>
          </a:p>
          <a:p>
            <a:pPr marL="171450" indent="-171450">
              <a:buFont typeface="Arial" panose="020B0604020202020204" pitchFamily="34" charset="0"/>
              <a:buChar char="•"/>
            </a:pPr>
            <a:r>
              <a:rPr lang="en-US" sz="1200" b="1" dirty="0"/>
              <a:t>Tweet/mention listener</a:t>
            </a:r>
          </a:p>
          <a:p>
            <a:pPr marL="171450" indent="-171450">
              <a:buFont typeface="Arial" panose="020B0604020202020204" pitchFamily="34" charset="0"/>
              <a:buChar char="•"/>
            </a:pPr>
            <a:r>
              <a:rPr lang="en-US" sz="1200" b="1" dirty="0"/>
              <a:t>Video/media data processor</a:t>
            </a:r>
          </a:p>
          <a:p>
            <a:pPr marL="171450" indent="-171450">
              <a:buFont typeface="Arial" panose="020B0604020202020204" pitchFamily="34" charset="0"/>
              <a:buChar char="•"/>
            </a:pPr>
            <a:r>
              <a:rPr lang="en-US" sz="1200" b="1" dirty="0"/>
              <a:t>Model Inferencing module</a:t>
            </a:r>
          </a:p>
          <a:p>
            <a:pPr marL="171450" indent="-171450">
              <a:buFont typeface="Arial" panose="020B0604020202020204" pitchFamily="34" charset="0"/>
              <a:buChar char="•"/>
            </a:pPr>
            <a:r>
              <a:rPr lang="en-US" sz="1200" b="1" dirty="0"/>
              <a:t>Update response module</a:t>
            </a:r>
          </a:p>
        </p:txBody>
      </p:sp>
      <p:cxnSp>
        <p:nvCxnSpPr>
          <p:cNvPr id="122" name="Straight Connector 121">
            <a:extLst>
              <a:ext uri="{FF2B5EF4-FFF2-40B4-BE49-F238E27FC236}">
                <a16:creationId xmlns:a16="http://schemas.microsoft.com/office/drawing/2014/main" id="{33A7713A-D721-48D5-ABD1-D791503970C5}"/>
              </a:ext>
            </a:extLst>
          </p:cNvPr>
          <p:cNvCxnSpPr/>
          <p:nvPr/>
        </p:nvCxnSpPr>
        <p:spPr>
          <a:xfrm flipV="1">
            <a:off x="3007540" y="5097143"/>
            <a:ext cx="1174682" cy="369331"/>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EC159AB-6202-4920-BAAD-5367D5591163}"/>
              </a:ext>
            </a:extLst>
          </p:cNvPr>
          <p:cNvCxnSpPr/>
          <p:nvPr/>
        </p:nvCxnSpPr>
        <p:spPr>
          <a:xfrm>
            <a:off x="3007540" y="5743473"/>
            <a:ext cx="1174682" cy="36933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362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normAutofit/>
          </a:bodyPr>
          <a:lstStyle/>
          <a:p>
            <a:r>
              <a:rPr lang="en-US" dirty="0">
                <a:latin typeface="Candara Light" panose="020E0502030303020204" pitchFamily="34" charset="0"/>
                <a:cs typeface="Aldhabi" panose="020B0604020202020204" pitchFamily="2" charset="-78"/>
              </a:rPr>
              <a:t>Design Motivation – Detection using AI</a:t>
            </a:r>
          </a:p>
        </p:txBody>
      </p:sp>
      <p:pic>
        <p:nvPicPr>
          <p:cNvPr id="5" name="Picture 4" descr="Graphical user interface, application&#10;&#10;Description automatically generated">
            <a:extLst>
              <a:ext uri="{FF2B5EF4-FFF2-40B4-BE49-F238E27FC236}">
                <a16:creationId xmlns:a16="http://schemas.microsoft.com/office/drawing/2014/main" id="{8E4005D8-16FC-4873-8D3A-8F4588A5E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11061274" cy="3839486"/>
          </a:xfrm>
          <a:prstGeom prst="rect">
            <a:avLst/>
          </a:prstGeom>
        </p:spPr>
      </p:pic>
    </p:spTree>
    <p:extLst>
      <p:ext uri="{BB962C8B-B14F-4D97-AF65-F5344CB8AC3E}">
        <p14:creationId xmlns:p14="http://schemas.microsoft.com/office/powerpoint/2010/main" val="3726036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normAutofit/>
          </a:bodyPr>
          <a:lstStyle/>
          <a:p>
            <a:r>
              <a:rPr lang="en-US" dirty="0">
                <a:latin typeface="Candara Light" panose="020E0502030303020204" pitchFamily="34" charset="0"/>
                <a:cs typeface="Aldhabi" panose="020B0604020202020204" pitchFamily="2" charset="-78"/>
              </a:rPr>
              <a:t>Design Motivation – Detection using CS</a:t>
            </a:r>
          </a:p>
        </p:txBody>
      </p:sp>
      <p:pic>
        <p:nvPicPr>
          <p:cNvPr id="4" name="Picture 3" descr="A picture containing text, screenshot, computer, different&#10;&#10;Description automatically generated">
            <a:extLst>
              <a:ext uri="{FF2B5EF4-FFF2-40B4-BE49-F238E27FC236}">
                <a16:creationId xmlns:a16="http://schemas.microsoft.com/office/drawing/2014/main" id="{A846AD95-3C15-47B2-92BF-3071A1E01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10129736" cy="4324079"/>
          </a:xfrm>
          <a:prstGeom prst="rect">
            <a:avLst/>
          </a:prstGeom>
        </p:spPr>
      </p:pic>
    </p:spTree>
    <p:extLst>
      <p:ext uri="{BB962C8B-B14F-4D97-AF65-F5344CB8AC3E}">
        <p14:creationId xmlns:p14="http://schemas.microsoft.com/office/powerpoint/2010/main" val="855619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normAutofit/>
          </a:bodyPr>
          <a:lstStyle/>
          <a:p>
            <a:r>
              <a:rPr lang="en-US" dirty="0">
                <a:latin typeface="Candara Light" panose="020E0502030303020204" pitchFamily="34" charset="0"/>
                <a:cs typeface="Aldhabi" panose="020B0604020202020204" pitchFamily="2" charset="-78"/>
              </a:rPr>
              <a:t>Actual Output</a:t>
            </a:r>
          </a:p>
        </p:txBody>
      </p:sp>
      <p:pic>
        <p:nvPicPr>
          <p:cNvPr id="5" name="Picture 4">
            <a:extLst>
              <a:ext uri="{FF2B5EF4-FFF2-40B4-BE49-F238E27FC236}">
                <a16:creationId xmlns:a16="http://schemas.microsoft.com/office/drawing/2014/main" id="{9803A845-0898-4E68-8FAB-BD9A91E56AE7}"/>
              </a:ext>
            </a:extLst>
          </p:cNvPr>
          <p:cNvPicPr>
            <a:picLocks noChangeAspect="1"/>
          </p:cNvPicPr>
          <p:nvPr/>
        </p:nvPicPr>
        <p:blipFill>
          <a:blip r:embed="rId2"/>
          <a:stretch>
            <a:fillRect/>
          </a:stretch>
        </p:blipFill>
        <p:spPr>
          <a:xfrm>
            <a:off x="1650512" y="1690688"/>
            <a:ext cx="4220132" cy="4514781"/>
          </a:xfrm>
          <a:prstGeom prst="rect">
            <a:avLst/>
          </a:prstGeom>
        </p:spPr>
      </p:pic>
      <p:pic>
        <p:nvPicPr>
          <p:cNvPr id="7" name="Picture 6">
            <a:extLst>
              <a:ext uri="{FF2B5EF4-FFF2-40B4-BE49-F238E27FC236}">
                <a16:creationId xmlns:a16="http://schemas.microsoft.com/office/drawing/2014/main" id="{9371486F-6D2E-4B72-A154-5DCD1D5DD62E}"/>
              </a:ext>
            </a:extLst>
          </p:cNvPr>
          <p:cNvPicPr>
            <a:picLocks noChangeAspect="1"/>
          </p:cNvPicPr>
          <p:nvPr/>
        </p:nvPicPr>
        <p:blipFill>
          <a:blip r:embed="rId3"/>
          <a:stretch>
            <a:fillRect/>
          </a:stretch>
        </p:blipFill>
        <p:spPr>
          <a:xfrm>
            <a:off x="6794771" y="1703402"/>
            <a:ext cx="4128864" cy="4502067"/>
          </a:xfrm>
          <a:prstGeom prst="rect">
            <a:avLst/>
          </a:prstGeom>
        </p:spPr>
      </p:pic>
    </p:spTree>
    <p:extLst>
      <p:ext uri="{BB962C8B-B14F-4D97-AF65-F5344CB8AC3E}">
        <p14:creationId xmlns:p14="http://schemas.microsoft.com/office/powerpoint/2010/main" val="1839383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normAutofit/>
          </a:bodyPr>
          <a:lstStyle/>
          <a:p>
            <a:r>
              <a:rPr lang="en-US" dirty="0">
                <a:latin typeface="Candara Light" panose="020E0502030303020204" pitchFamily="34" charset="0"/>
                <a:cs typeface="Aldhabi" panose="020B0604020202020204" pitchFamily="2" charset="-78"/>
              </a:rPr>
              <a:t>Actual Output</a:t>
            </a:r>
          </a:p>
        </p:txBody>
      </p:sp>
      <p:pic>
        <p:nvPicPr>
          <p:cNvPr id="4" name="Picture 3">
            <a:extLst>
              <a:ext uri="{FF2B5EF4-FFF2-40B4-BE49-F238E27FC236}">
                <a16:creationId xmlns:a16="http://schemas.microsoft.com/office/drawing/2014/main" id="{99698119-2F0A-4304-903C-F048384A5F6B}"/>
              </a:ext>
            </a:extLst>
          </p:cNvPr>
          <p:cNvPicPr>
            <a:picLocks noChangeAspect="1"/>
          </p:cNvPicPr>
          <p:nvPr/>
        </p:nvPicPr>
        <p:blipFill>
          <a:blip r:embed="rId2"/>
          <a:stretch>
            <a:fillRect/>
          </a:stretch>
        </p:blipFill>
        <p:spPr>
          <a:xfrm>
            <a:off x="2523187" y="1690688"/>
            <a:ext cx="7145626" cy="4347304"/>
          </a:xfrm>
          <a:prstGeom prst="rect">
            <a:avLst/>
          </a:prstGeom>
        </p:spPr>
      </p:pic>
    </p:spTree>
    <p:extLst>
      <p:ext uri="{BB962C8B-B14F-4D97-AF65-F5344CB8AC3E}">
        <p14:creationId xmlns:p14="http://schemas.microsoft.com/office/powerpoint/2010/main" val="4165241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66A-3BA0-4D77-B9EE-D6B0DB1EF307}"/>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What is Social Disinformation?</a:t>
            </a:r>
          </a:p>
        </p:txBody>
      </p:sp>
      <p:sp>
        <p:nvSpPr>
          <p:cNvPr id="3" name="Content Placeholder 2">
            <a:extLst>
              <a:ext uri="{FF2B5EF4-FFF2-40B4-BE49-F238E27FC236}">
                <a16:creationId xmlns:a16="http://schemas.microsoft.com/office/drawing/2014/main" id="{83DCFDA7-793F-4F33-B0E9-891834964351}"/>
              </a:ext>
            </a:extLst>
          </p:cNvPr>
          <p:cNvSpPr>
            <a:spLocks noGrp="1"/>
          </p:cNvSpPr>
          <p:nvPr>
            <p:ph idx="1"/>
          </p:nvPr>
        </p:nvSpPr>
        <p:spPr/>
        <p:txBody>
          <a:bodyPr>
            <a:normAutofit/>
          </a:bodyPr>
          <a:lstStyle/>
          <a:p>
            <a:r>
              <a:rPr lang="en-US" sz="2400" b="1" i="0" dirty="0">
                <a:effectLst/>
                <a:latin typeface="Bahnschrift SemiCondensed" panose="020B0502040204020203" pitchFamily="34" charset="0"/>
              </a:rPr>
              <a:t>“Disinformation</a:t>
            </a:r>
            <a:r>
              <a:rPr lang="en-US" sz="2400" b="0" i="0" dirty="0">
                <a:effectLst/>
                <a:latin typeface="Bahnschrift SemiCondensed" panose="020B0502040204020203" pitchFamily="34" charset="0"/>
              </a:rPr>
              <a:t> is a subset of </a:t>
            </a:r>
            <a:r>
              <a:rPr lang="en-US" sz="2400" b="0" i="0" u="none" strike="noStrike" dirty="0">
                <a:effectLst/>
                <a:latin typeface="Bahnschrift SemiCondensed" panose="020B0502040204020203" pitchFamily="34" charset="0"/>
              </a:rPr>
              <a:t>propaganda</a:t>
            </a:r>
            <a:r>
              <a:rPr lang="en-US" sz="2400" b="0" i="0" dirty="0">
                <a:effectLst/>
                <a:latin typeface="Bahnschrift SemiCondensed" panose="020B0502040204020203" pitchFamily="34" charset="0"/>
              </a:rPr>
              <a:t> and is false </a:t>
            </a:r>
            <a:r>
              <a:rPr lang="en-US" sz="2400" b="0" i="0" u="none" strike="noStrike" dirty="0">
                <a:effectLst/>
                <a:latin typeface="Bahnschrift SemiCondensed" panose="020B0502040204020203" pitchFamily="34" charset="0"/>
              </a:rPr>
              <a:t>information</a:t>
            </a:r>
            <a:r>
              <a:rPr lang="en-US" sz="2400" b="0" i="0" dirty="0">
                <a:effectLst/>
                <a:latin typeface="Bahnschrift SemiCondensed" panose="020B0502040204020203" pitchFamily="34" charset="0"/>
              </a:rPr>
              <a:t> that is spread deliberately to deceive. It is also known as black </a:t>
            </a:r>
            <a:r>
              <a:rPr lang="en-US" sz="2400" b="0" i="0" u="none" strike="noStrike" dirty="0">
                <a:effectLst/>
                <a:latin typeface="Bahnschrift SemiCondensed" panose="020B0502040204020203" pitchFamily="34" charset="0"/>
              </a:rPr>
              <a:t>propaganda</a:t>
            </a:r>
            <a:r>
              <a:rPr lang="en-US" sz="2400" b="0" i="0" dirty="0">
                <a:effectLst/>
                <a:latin typeface="Bahnschrift SemiCondensed" panose="020B0502040204020203" pitchFamily="34" charset="0"/>
              </a:rPr>
              <a:t>. It is sometimes confused with </a:t>
            </a:r>
            <a:r>
              <a:rPr lang="en-US" sz="2400" b="0" i="0" u="none" strike="noStrike" dirty="0">
                <a:effectLst/>
                <a:latin typeface="Bahnschrift SemiCondensed" panose="020B0502040204020203" pitchFamily="34" charset="0"/>
              </a:rPr>
              <a:t>misinformation</a:t>
            </a:r>
            <a:r>
              <a:rPr lang="en-US" sz="2400" b="0" i="0" dirty="0">
                <a:effectLst/>
                <a:latin typeface="Bahnschrift SemiCondensed" panose="020B0502040204020203" pitchFamily="34" charset="0"/>
              </a:rPr>
              <a:t>, which is false information but is not deliberate.” – Wikipedia.</a:t>
            </a:r>
          </a:p>
          <a:p>
            <a:r>
              <a:rPr lang="en-US" sz="2400" dirty="0">
                <a:latin typeface="Bahnschrift SemiCondensed" panose="020B0502040204020203" pitchFamily="34" charset="0"/>
              </a:rPr>
              <a:t>Mostly use social media to manipulate people on a large scale</a:t>
            </a:r>
          </a:p>
          <a:p>
            <a:r>
              <a:rPr lang="en-US" sz="2400" dirty="0">
                <a:latin typeface="Bahnschrift SemiCondensed" panose="020B0502040204020203" pitchFamily="34" charset="0"/>
              </a:rPr>
              <a:t>Feeding biased or partial information</a:t>
            </a:r>
          </a:p>
          <a:p>
            <a:r>
              <a:rPr lang="en-US" sz="2400" dirty="0">
                <a:latin typeface="Bahnschrift SemiCondensed" panose="020B0502040204020203" pitchFamily="34" charset="0"/>
              </a:rPr>
              <a:t>Why it can be a big deal?</a:t>
            </a:r>
          </a:p>
          <a:p>
            <a:pPr lvl="1"/>
            <a:r>
              <a:rPr lang="en-US" sz="2000" dirty="0">
                <a:latin typeface="Bahnschrift SemiCondensed" panose="020B0502040204020203" pitchFamily="34" charset="0"/>
              </a:rPr>
              <a:t>Can breed hatred among the people, instill fear and chaos in the society</a:t>
            </a:r>
          </a:p>
          <a:p>
            <a:pPr lvl="1"/>
            <a:r>
              <a:rPr lang="en-US" sz="2000" dirty="0">
                <a:latin typeface="Bahnschrift SemiCondensed" panose="020B0502040204020203" pitchFamily="34" charset="0"/>
              </a:rPr>
              <a:t>Global repercussions</a:t>
            </a:r>
          </a:p>
        </p:txBody>
      </p:sp>
    </p:spTree>
    <p:extLst>
      <p:ext uri="{BB962C8B-B14F-4D97-AF65-F5344CB8AC3E}">
        <p14:creationId xmlns:p14="http://schemas.microsoft.com/office/powerpoint/2010/main" val="20621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normAutofit/>
          </a:bodyPr>
          <a:lstStyle/>
          <a:p>
            <a:r>
              <a:rPr lang="en-US" dirty="0">
                <a:latin typeface="Candara Light" panose="020E0502030303020204" pitchFamily="34" charset="0"/>
                <a:cs typeface="Aldhabi" panose="020B0604020202020204" pitchFamily="2" charset="-78"/>
              </a:rPr>
              <a:t>Challenges</a:t>
            </a:r>
          </a:p>
        </p:txBody>
      </p:sp>
      <p:sp>
        <p:nvSpPr>
          <p:cNvPr id="3" name="Content Placeholder 2">
            <a:extLst>
              <a:ext uri="{FF2B5EF4-FFF2-40B4-BE49-F238E27FC236}">
                <a16:creationId xmlns:a16="http://schemas.microsoft.com/office/drawing/2014/main" id="{5A5B2EAA-8FC4-4219-A2CA-691E086D2D25}"/>
              </a:ext>
            </a:extLst>
          </p:cNvPr>
          <p:cNvSpPr>
            <a:spLocks noGrp="1"/>
          </p:cNvSpPr>
          <p:nvPr>
            <p:ph idx="1"/>
          </p:nvPr>
        </p:nvSpPr>
        <p:spPr>
          <a:xfrm>
            <a:off x="838200" y="1431654"/>
            <a:ext cx="10515600" cy="5251247"/>
          </a:xfrm>
        </p:spPr>
        <p:txBody>
          <a:bodyPr>
            <a:normAutofit/>
          </a:bodyPr>
          <a:lstStyle/>
          <a:p>
            <a:r>
              <a:rPr lang="en-US" sz="2000" dirty="0">
                <a:latin typeface="Bahnschrift SemiCondensed" panose="020B0502040204020203" pitchFamily="34" charset="0"/>
              </a:rPr>
              <a:t>This twitter bot is an open-source interface, but the crowd-sourcing system incurs cost to reward the human workers. Implementing a system with such hybrid model (economy wise) is practically a challenging problem</a:t>
            </a:r>
          </a:p>
          <a:p>
            <a:endParaRPr lang="en-US" sz="2000" dirty="0">
              <a:latin typeface="Bahnschrift SemiCondensed" panose="020B0502040204020203" pitchFamily="34" charset="0"/>
            </a:endParaRPr>
          </a:p>
          <a:p>
            <a:r>
              <a:rPr lang="en-US" sz="2000" dirty="0">
                <a:latin typeface="Bahnschrift SemiCondensed" panose="020B0502040204020203" pitchFamily="34" charset="0"/>
              </a:rPr>
              <a:t>Building user trust on the AI outputs</a:t>
            </a:r>
          </a:p>
          <a:p>
            <a:endParaRPr lang="en-US" sz="2000" dirty="0">
              <a:latin typeface="Bahnschrift SemiCondensed" panose="020B0502040204020203" pitchFamily="34" charset="0"/>
            </a:endParaRPr>
          </a:p>
          <a:p>
            <a:r>
              <a:rPr lang="en-US" sz="2000" dirty="0">
                <a:latin typeface="Bahnschrift SemiCondensed" panose="020B0502040204020203" pitchFamily="34" charset="0"/>
              </a:rPr>
              <a:t>However accurate the outputs are, still need not influence people’s beliefs</a:t>
            </a:r>
          </a:p>
          <a:p>
            <a:endParaRPr lang="en-US" sz="2000" dirty="0">
              <a:latin typeface="Bahnschrift SemiCondensed" panose="020B0502040204020203" pitchFamily="34" charset="0"/>
            </a:endParaRPr>
          </a:p>
          <a:p>
            <a:r>
              <a:rPr lang="en-US" sz="2000" dirty="0">
                <a:latin typeface="Bahnschrift SemiCondensed" panose="020B0502040204020203" pitchFamily="34" charset="0"/>
              </a:rPr>
              <a:t>Can’t control behavior outside of Twitter platform</a:t>
            </a:r>
          </a:p>
          <a:p>
            <a:endParaRPr lang="en-US" sz="2000" dirty="0">
              <a:latin typeface="Bahnschrift SemiCondensed" panose="020B0502040204020203" pitchFamily="34" charset="0"/>
            </a:endParaRPr>
          </a:p>
          <a:p>
            <a:r>
              <a:rPr lang="en-US" sz="2000" dirty="0">
                <a:latin typeface="Bahnschrift SemiCondensed" panose="020B0502040204020203" pitchFamily="34" charset="0"/>
              </a:rPr>
              <a:t>Wrongly tagging a video as fake can infuriate some</a:t>
            </a:r>
          </a:p>
        </p:txBody>
      </p:sp>
    </p:spTree>
    <p:extLst>
      <p:ext uri="{BB962C8B-B14F-4D97-AF65-F5344CB8AC3E}">
        <p14:creationId xmlns:p14="http://schemas.microsoft.com/office/powerpoint/2010/main" val="1612788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normAutofit/>
          </a:bodyPr>
          <a:lstStyle/>
          <a:p>
            <a:r>
              <a:rPr lang="en-US" dirty="0">
                <a:latin typeface="Candara Light" panose="020E0502030303020204" pitchFamily="34" charset="0"/>
                <a:cs typeface="Aldhabi" panose="020B0604020202020204" pitchFamily="2" charset="-78"/>
              </a:rPr>
              <a:t>Technical Issues</a:t>
            </a:r>
          </a:p>
        </p:txBody>
      </p:sp>
      <p:sp>
        <p:nvSpPr>
          <p:cNvPr id="4" name="Content Placeholder 2">
            <a:extLst>
              <a:ext uri="{FF2B5EF4-FFF2-40B4-BE49-F238E27FC236}">
                <a16:creationId xmlns:a16="http://schemas.microsoft.com/office/drawing/2014/main" id="{DE4E3E23-5F85-4F97-BD8D-59E65906067F}"/>
              </a:ext>
            </a:extLst>
          </p:cNvPr>
          <p:cNvSpPr>
            <a:spLocks noGrp="1"/>
          </p:cNvSpPr>
          <p:nvPr>
            <p:ph idx="1"/>
          </p:nvPr>
        </p:nvSpPr>
        <p:spPr>
          <a:xfrm>
            <a:off x="838200" y="1431654"/>
            <a:ext cx="10515600" cy="5251247"/>
          </a:xfrm>
        </p:spPr>
        <p:txBody>
          <a:bodyPr>
            <a:normAutofit/>
          </a:bodyPr>
          <a:lstStyle/>
          <a:p>
            <a:r>
              <a:rPr lang="en-US" sz="2000" dirty="0">
                <a:latin typeface="Bahnschrift SemiCondensed" panose="020B0502040204020203" pitchFamily="34" charset="0"/>
              </a:rPr>
              <a:t>The AI model cannot explain (yet) it’s decisions in a human interpretable way</a:t>
            </a:r>
          </a:p>
          <a:p>
            <a:r>
              <a:rPr lang="en-US" sz="2000" dirty="0">
                <a:latin typeface="Bahnschrift SemiCondensed" panose="020B0502040204020203" pitchFamily="34" charset="0"/>
              </a:rPr>
              <a:t>Retraining the model to achieve better performance and generalization, is practically a hard and a continuous learning problem</a:t>
            </a:r>
          </a:p>
          <a:p>
            <a:r>
              <a:rPr lang="en-US" sz="2000" dirty="0">
                <a:latin typeface="Bahnschrift SemiCondensed" panose="020B0502040204020203" pitchFamily="34" charset="0"/>
              </a:rPr>
              <a:t>Currently, any user can interact with the bot, and it might have to perform classification on the same data multiple times from different requests. This process is redundant and expensive (time and computational resource)</a:t>
            </a:r>
          </a:p>
          <a:p>
            <a:r>
              <a:rPr lang="en-US" sz="2000" dirty="0">
                <a:latin typeface="Bahnschrift SemiCondensed" panose="020B0502040204020203" pitchFamily="34" charset="0"/>
              </a:rPr>
              <a:t>Difficulty in completing the overall pipeline</a:t>
            </a:r>
          </a:p>
          <a:p>
            <a:r>
              <a:rPr lang="en-US" sz="2000" dirty="0">
                <a:latin typeface="Bahnschrift SemiCondensed" panose="020B0502040204020203" pitchFamily="34" charset="0"/>
              </a:rPr>
              <a:t>Can’t handle data types other than video</a:t>
            </a:r>
          </a:p>
          <a:p>
            <a:r>
              <a:rPr lang="en-US" sz="2000" dirty="0">
                <a:latin typeface="Bahnschrift SemiCondensed" panose="020B0502040204020203" pitchFamily="34" charset="0"/>
              </a:rPr>
              <a:t>Crowd workers may not be able to correctly agree upon the result, as they may receive ambiguous inputs</a:t>
            </a:r>
          </a:p>
          <a:p>
            <a:r>
              <a:rPr lang="en-US" sz="2000">
                <a:latin typeface="Bahnschrift SemiCondensed" panose="020B0502040204020203" pitchFamily="34" charset="0"/>
              </a:rPr>
              <a:t>Interfacing </a:t>
            </a:r>
            <a:r>
              <a:rPr lang="en-US" sz="2000" dirty="0">
                <a:latin typeface="Bahnschrift SemiCondensed" panose="020B0502040204020203" pitchFamily="34" charset="0"/>
              </a:rPr>
              <a:t>with the Toloka API is quite challenging and lot of process is involved from requesting OAUTH token, setting up a task pool, etc.</a:t>
            </a:r>
          </a:p>
        </p:txBody>
      </p:sp>
    </p:spTree>
    <p:extLst>
      <p:ext uri="{BB962C8B-B14F-4D97-AF65-F5344CB8AC3E}">
        <p14:creationId xmlns:p14="http://schemas.microsoft.com/office/powerpoint/2010/main" val="2065317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normAutofit/>
          </a:bodyPr>
          <a:lstStyle/>
          <a:p>
            <a:r>
              <a:rPr lang="en-US" dirty="0">
                <a:latin typeface="Candara Light" panose="020E0502030303020204" pitchFamily="34" charset="0"/>
                <a:cs typeface="Aldhabi" panose="020B0604020202020204" pitchFamily="2" charset="-78"/>
              </a:rPr>
              <a:t>Application</a:t>
            </a:r>
          </a:p>
        </p:txBody>
      </p:sp>
      <p:sp>
        <p:nvSpPr>
          <p:cNvPr id="4" name="Content Placeholder 2">
            <a:extLst>
              <a:ext uri="{FF2B5EF4-FFF2-40B4-BE49-F238E27FC236}">
                <a16:creationId xmlns:a16="http://schemas.microsoft.com/office/drawing/2014/main" id="{C1D3B995-F29F-44AD-9D21-3D76E8911D87}"/>
              </a:ext>
            </a:extLst>
          </p:cNvPr>
          <p:cNvSpPr>
            <a:spLocks noGrp="1"/>
          </p:cNvSpPr>
          <p:nvPr>
            <p:ph idx="1"/>
          </p:nvPr>
        </p:nvSpPr>
        <p:spPr>
          <a:xfrm>
            <a:off x="838200" y="1431654"/>
            <a:ext cx="10515600" cy="5251247"/>
          </a:xfrm>
        </p:spPr>
        <p:txBody>
          <a:bodyPr>
            <a:normAutofit/>
          </a:bodyPr>
          <a:lstStyle/>
          <a:p>
            <a:r>
              <a:rPr lang="en-US" sz="2000" dirty="0">
                <a:latin typeface="Bahnschrift SemiCondensed" panose="020B0502040204020203" pitchFamily="34" charset="0"/>
              </a:rPr>
              <a:t>Content filtering</a:t>
            </a:r>
          </a:p>
          <a:p>
            <a:endParaRPr lang="en-US" sz="2000" dirty="0">
              <a:latin typeface="Bahnschrift SemiCondensed" panose="020B0502040204020203" pitchFamily="34" charset="0"/>
            </a:endParaRPr>
          </a:p>
          <a:p>
            <a:r>
              <a:rPr lang="en-US" sz="2000" dirty="0">
                <a:latin typeface="Bahnschrift SemiCondensed" panose="020B0502040204020203" pitchFamily="34" charset="0"/>
              </a:rPr>
              <a:t>Prevention of falsified information spread</a:t>
            </a:r>
          </a:p>
          <a:p>
            <a:endParaRPr lang="en-US" sz="2000" dirty="0">
              <a:latin typeface="Bahnschrift SemiCondensed" panose="020B0502040204020203" pitchFamily="34" charset="0"/>
            </a:endParaRPr>
          </a:p>
          <a:p>
            <a:r>
              <a:rPr lang="en-US" sz="2000" dirty="0">
                <a:latin typeface="Bahnschrift SemiCondensed" panose="020B0502040204020203" pitchFamily="34" charset="0"/>
              </a:rPr>
              <a:t>Establishing ethical practices in social media platform (content regulation)</a:t>
            </a:r>
          </a:p>
          <a:p>
            <a:endParaRPr lang="en-US" sz="2000" dirty="0">
              <a:latin typeface="Bahnschrift SemiCondensed" panose="020B0502040204020203" pitchFamily="34" charset="0"/>
            </a:endParaRPr>
          </a:p>
          <a:p>
            <a:r>
              <a:rPr lang="en-US" sz="2000" dirty="0">
                <a:latin typeface="Bahnschrift SemiCondensed" panose="020B0502040204020203" pitchFamily="34" charset="0"/>
              </a:rPr>
              <a:t>Encourage new research on context-based AI (including causality)</a:t>
            </a:r>
          </a:p>
          <a:p>
            <a:endParaRPr lang="en-US" sz="2000" dirty="0">
              <a:latin typeface="Bahnschrift SemiCondensed" panose="020B0502040204020203" pitchFamily="34" charset="0"/>
            </a:endParaRPr>
          </a:p>
          <a:p>
            <a:r>
              <a:rPr lang="en-US" sz="2000" dirty="0">
                <a:latin typeface="Bahnschrift SemiCondensed" panose="020B0502040204020203" pitchFamily="34" charset="0"/>
              </a:rPr>
              <a:t>Revamping rules of social media</a:t>
            </a:r>
          </a:p>
          <a:p>
            <a:endParaRPr lang="en-US" sz="2000" dirty="0">
              <a:latin typeface="Bahnschrift SemiCondensed" panose="020B0502040204020203" pitchFamily="34" charset="0"/>
            </a:endParaRPr>
          </a:p>
        </p:txBody>
      </p:sp>
    </p:spTree>
    <p:extLst>
      <p:ext uri="{BB962C8B-B14F-4D97-AF65-F5344CB8AC3E}">
        <p14:creationId xmlns:p14="http://schemas.microsoft.com/office/powerpoint/2010/main" val="28928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Future Work</a:t>
            </a:r>
          </a:p>
        </p:txBody>
      </p:sp>
      <p:sp>
        <p:nvSpPr>
          <p:cNvPr id="3" name="Content Placeholder 2">
            <a:extLst>
              <a:ext uri="{FF2B5EF4-FFF2-40B4-BE49-F238E27FC236}">
                <a16:creationId xmlns:a16="http://schemas.microsoft.com/office/drawing/2014/main" id="{5A5B2EAA-8FC4-4219-A2CA-691E086D2D25}"/>
              </a:ext>
            </a:extLst>
          </p:cNvPr>
          <p:cNvSpPr>
            <a:spLocks noGrp="1"/>
          </p:cNvSpPr>
          <p:nvPr>
            <p:ph idx="1"/>
          </p:nvPr>
        </p:nvSpPr>
        <p:spPr>
          <a:xfrm>
            <a:off x="838200" y="1640799"/>
            <a:ext cx="10515600" cy="5008055"/>
          </a:xfrm>
        </p:spPr>
        <p:txBody>
          <a:bodyPr>
            <a:normAutofit fontScale="92500" lnSpcReduction="10000"/>
          </a:bodyPr>
          <a:lstStyle/>
          <a:p>
            <a:pPr>
              <a:lnSpc>
                <a:spcPct val="150000"/>
              </a:lnSpc>
            </a:pPr>
            <a:r>
              <a:rPr lang="en-US" sz="2400" dirty="0">
                <a:latin typeface="Bahnschrift SemiCondensed" panose="020B0502040204020203" pitchFamily="34" charset="0"/>
              </a:rPr>
              <a:t>Maintain database to store the results, which can be used for retrieving predictions for redundant data and also can be extended to search the social media platform and delete/watermark them as fake.</a:t>
            </a:r>
          </a:p>
          <a:p>
            <a:pPr>
              <a:lnSpc>
                <a:spcPct val="150000"/>
              </a:lnSpc>
            </a:pPr>
            <a:r>
              <a:rPr lang="en-US" sz="2400" dirty="0">
                <a:latin typeface="Bahnschrift SemiCondensed" panose="020B0502040204020203" pitchFamily="34" charset="0"/>
              </a:rPr>
              <a:t>Explainability of the result from AI</a:t>
            </a:r>
          </a:p>
          <a:p>
            <a:pPr>
              <a:lnSpc>
                <a:spcPct val="150000"/>
              </a:lnSpc>
            </a:pPr>
            <a:r>
              <a:rPr lang="en-US" sz="2400" dirty="0">
                <a:latin typeface="Bahnschrift SemiCondensed" panose="020B0502040204020203" pitchFamily="34" charset="0"/>
              </a:rPr>
              <a:t>Bot that can interact in Natural Language</a:t>
            </a:r>
          </a:p>
          <a:p>
            <a:pPr>
              <a:lnSpc>
                <a:spcPct val="150000"/>
              </a:lnSpc>
            </a:pPr>
            <a:r>
              <a:rPr lang="en-US" sz="2400" dirty="0">
                <a:latin typeface="Bahnschrift SemiCondensed" panose="020B0502040204020203" pitchFamily="34" charset="0"/>
              </a:rPr>
              <a:t>Training the model using Reinforcement Learning as meta learning module with the feedback from the crowdsource workers as reward to the agent</a:t>
            </a:r>
          </a:p>
          <a:p>
            <a:pPr>
              <a:lnSpc>
                <a:spcPct val="150000"/>
              </a:lnSpc>
            </a:pPr>
            <a:r>
              <a:rPr lang="en-US" sz="2400" dirty="0">
                <a:latin typeface="Bahnschrift SemiCondensed" panose="020B0502040204020203" pitchFamily="34" charset="0"/>
              </a:rPr>
              <a:t>Use automated digital forensic methods or symbolic AI like paradigm integration</a:t>
            </a:r>
          </a:p>
          <a:p>
            <a:pPr>
              <a:lnSpc>
                <a:spcPct val="150000"/>
              </a:lnSpc>
            </a:pPr>
            <a:r>
              <a:rPr lang="en-US" sz="2400" dirty="0">
                <a:latin typeface="Bahnschrift SemiCondensed" panose="020B0502040204020203" pitchFamily="34" charset="0"/>
              </a:rPr>
              <a:t>Expand the data inputs to other data types like image, audio, text (news article)</a:t>
            </a:r>
          </a:p>
        </p:txBody>
      </p:sp>
    </p:spTree>
    <p:extLst>
      <p:ext uri="{BB962C8B-B14F-4D97-AF65-F5344CB8AC3E}">
        <p14:creationId xmlns:p14="http://schemas.microsoft.com/office/powerpoint/2010/main" val="331097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References</a:t>
            </a:r>
          </a:p>
        </p:txBody>
      </p:sp>
      <p:sp>
        <p:nvSpPr>
          <p:cNvPr id="3" name="Content Placeholder 2">
            <a:extLst>
              <a:ext uri="{FF2B5EF4-FFF2-40B4-BE49-F238E27FC236}">
                <a16:creationId xmlns:a16="http://schemas.microsoft.com/office/drawing/2014/main" id="{5A5B2EAA-8FC4-4219-A2CA-691E086D2D25}"/>
              </a:ext>
            </a:extLst>
          </p:cNvPr>
          <p:cNvSpPr>
            <a:spLocks noGrp="1"/>
          </p:cNvSpPr>
          <p:nvPr>
            <p:ph idx="1"/>
          </p:nvPr>
        </p:nvSpPr>
        <p:spPr>
          <a:xfrm>
            <a:off x="838200" y="1640799"/>
            <a:ext cx="10515600" cy="5008055"/>
          </a:xfrm>
        </p:spPr>
        <p:txBody>
          <a:bodyPr>
            <a:normAutofit fontScale="92500" lnSpcReduction="10000"/>
          </a:bodyPr>
          <a:lstStyle/>
          <a:p>
            <a:pPr>
              <a:lnSpc>
                <a:spcPct val="150000"/>
              </a:lnSpc>
            </a:pPr>
            <a:r>
              <a:rPr lang="en-US" sz="2400" dirty="0">
                <a:latin typeface="Bahnschrift SemiCondensed" panose="020B0502040204020203" pitchFamily="34" charset="0"/>
              </a:rPr>
              <a:t>Image links:</a:t>
            </a:r>
          </a:p>
          <a:p>
            <a:pPr lvl="1">
              <a:lnSpc>
                <a:spcPct val="150000"/>
              </a:lnSpc>
            </a:pPr>
            <a:r>
              <a:rPr lang="en-US" sz="2000" dirty="0">
                <a:latin typeface="Bahnschrift SemiCondensed" panose="020B0502040204020203" pitchFamily="34" charset="0"/>
                <a:hlinkClick r:id="rId2"/>
              </a:rPr>
              <a:t>https://www.pngkit.com/png/full/182-1820449_whitepages-pro-machine-learning-machine-learning-model-icon.png</a:t>
            </a:r>
            <a:endParaRPr lang="en-US" sz="2000" dirty="0">
              <a:latin typeface="Bahnschrift SemiCondensed" panose="020B0502040204020203" pitchFamily="34" charset="0"/>
            </a:endParaRPr>
          </a:p>
          <a:p>
            <a:pPr lvl="1">
              <a:lnSpc>
                <a:spcPct val="150000"/>
              </a:lnSpc>
            </a:pPr>
            <a:r>
              <a:rPr lang="en-US" sz="2000" dirty="0">
                <a:latin typeface="Bahnschrift SemiCondensed" panose="020B0502040204020203" pitchFamily="34" charset="0"/>
                <a:hlinkClick r:id="rId3"/>
              </a:rPr>
              <a:t>https://www.jing.fm/clipimg/detail/49-494451_metadata-extraction-data-analysis-icon.png</a:t>
            </a:r>
            <a:endParaRPr lang="en-US" sz="2000" dirty="0">
              <a:latin typeface="Bahnschrift SemiCondensed" panose="020B0502040204020203" pitchFamily="34" charset="0"/>
            </a:endParaRPr>
          </a:p>
          <a:p>
            <a:pPr lvl="1">
              <a:lnSpc>
                <a:spcPct val="150000"/>
              </a:lnSpc>
            </a:pPr>
            <a:r>
              <a:rPr lang="en-US" sz="2000" dirty="0">
                <a:latin typeface="Bahnschrift SemiCondensed" panose="020B0502040204020203" pitchFamily="34" charset="0"/>
                <a:hlinkClick r:id="rId4"/>
              </a:rPr>
              <a:t>https://www.fotovalley.com/wp-content/uploads/2017/09/suitable-option-for-crowdsourcing-contest.jpg</a:t>
            </a:r>
            <a:endParaRPr lang="en-US" sz="2000" dirty="0">
              <a:latin typeface="Bahnschrift SemiCondensed" panose="020B0502040204020203" pitchFamily="34" charset="0"/>
            </a:endParaRPr>
          </a:p>
          <a:p>
            <a:pPr>
              <a:lnSpc>
                <a:spcPct val="150000"/>
              </a:lnSpc>
            </a:pPr>
            <a:r>
              <a:rPr lang="en-US" sz="2400" dirty="0">
                <a:latin typeface="Bahnschrift SemiCondensed" panose="020B0502040204020203" pitchFamily="34" charset="0"/>
              </a:rPr>
              <a:t>Deepfake </a:t>
            </a:r>
            <a:r>
              <a:rPr lang="en-US" sz="2400">
                <a:latin typeface="Bahnschrift SemiCondensed" panose="020B0502040204020203" pitchFamily="34" charset="0"/>
              </a:rPr>
              <a:t>Model weights &amp; code: </a:t>
            </a:r>
            <a:r>
              <a:rPr lang="en-US" sz="2000" dirty="0">
                <a:solidFill>
                  <a:srgbClr val="0070C0"/>
                </a:solidFill>
                <a:latin typeface="Bahnschrift SemiCondensed" panose="020B0502040204020203" pitchFamily="34" charset="0"/>
                <a:hlinkClick r:id="rId5">
                  <a:extLst>
                    <a:ext uri="{A12FA001-AC4F-418D-AE19-62706E023703}">
                      <ahyp:hlinkClr xmlns:ahyp="http://schemas.microsoft.com/office/drawing/2018/hyperlinkcolor" val="tx"/>
                    </a:ext>
                  </a:extLst>
                </a:hlinkClick>
              </a:rPr>
              <a:t>selimsef/dfdc_deepfake_challenge: A prize winning solution for DFDC challenge (github.com)</a:t>
            </a:r>
            <a:endParaRPr lang="en-US" sz="2000" dirty="0">
              <a:solidFill>
                <a:srgbClr val="0070C0"/>
              </a:solidFill>
              <a:latin typeface="Bahnschrift SemiCondensed" panose="020B0502040204020203" pitchFamily="34" charset="0"/>
            </a:endParaRPr>
          </a:p>
          <a:p>
            <a:pPr>
              <a:lnSpc>
                <a:spcPct val="150000"/>
              </a:lnSpc>
            </a:pPr>
            <a:r>
              <a:rPr lang="en-US" sz="2400" dirty="0">
                <a:latin typeface="Bahnschrift SemiCondensed" panose="020B0502040204020203" pitchFamily="34" charset="0"/>
              </a:rPr>
              <a:t>Twitter Bot Code: </a:t>
            </a:r>
            <a:r>
              <a:rPr lang="en-US" sz="2000" dirty="0">
                <a:solidFill>
                  <a:srgbClr val="0070C0"/>
                </a:solidFill>
                <a:latin typeface="Bahnschrift SemiCondensed" panose="020B0502040204020203" pitchFamily="34" charset="0"/>
                <a:hlinkClick r:id="rId6">
                  <a:extLst>
                    <a:ext uri="{A12FA001-AC4F-418D-AE19-62706E023703}">
                      <ahyp:hlinkClr xmlns:ahyp="http://schemas.microsoft.com/office/drawing/2018/hyperlinkcolor" val="tx"/>
                    </a:ext>
                  </a:extLst>
                </a:hlinkClick>
              </a:rPr>
              <a:t>Human_AI_Interaction/SimpleTwitterBot-main.zip at main · saiphcita/Human_AI_Interaction · GitHub</a:t>
            </a:r>
            <a:endParaRPr lang="en-US" sz="2000" dirty="0">
              <a:solidFill>
                <a:srgbClr val="0070C0"/>
              </a:solidFill>
              <a:latin typeface="Bahnschrift SemiCondensed" panose="020B0502040204020203" pitchFamily="34" charset="0"/>
            </a:endParaRPr>
          </a:p>
          <a:p>
            <a:pPr lvl="1">
              <a:lnSpc>
                <a:spcPct val="150000"/>
              </a:lnSpc>
            </a:pPr>
            <a:endParaRPr lang="en-US" sz="2000" dirty="0">
              <a:latin typeface="Bahnschrift SemiCondensed" panose="020B0502040204020203" pitchFamily="34" charset="0"/>
            </a:endParaRPr>
          </a:p>
        </p:txBody>
      </p:sp>
    </p:spTree>
    <p:extLst>
      <p:ext uri="{BB962C8B-B14F-4D97-AF65-F5344CB8AC3E}">
        <p14:creationId xmlns:p14="http://schemas.microsoft.com/office/powerpoint/2010/main" val="6989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90D298-38A0-469B-A58C-2CDF31FF0F2E}"/>
              </a:ext>
            </a:extLst>
          </p:cNvPr>
          <p:cNvSpPr>
            <a:spLocks noGrp="1"/>
          </p:cNvSpPr>
          <p:nvPr>
            <p:ph type="title"/>
          </p:nvPr>
        </p:nvSpPr>
        <p:spPr>
          <a:xfrm>
            <a:off x="838200" y="698643"/>
            <a:ext cx="4869070" cy="913826"/>
          </a:xfrm>
        </p:spPr>
        <p:txBody>
          <a:bodyPr anchor="t">
            <a:normAutofit/>
          </a:bodyPr>
          <a:lstStyle/>
          <a:p>
            <a:r>
              <a:rPr lang="en-US" dirty="0">
                <a:latin typeface="Candara Light" panose="020E0502030303020204" pitchFamily="34" charset="0"/>
                <a:cs typeface="Aldhabi" panose="020B0604020202020204" pitchFamily="2" charset="-78"/>
              </a:rPr>
              <a:t>Deepfakes </a:t>
            </a:r>
          </a:p>
        </p:txBody>
      </p:sp>
      <p:cxnSp>
        <p:nvCxnSpPr>
          <p:cNvPr id="30"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4" name="Online Media 3" title="Barack Obama: Intro to Deep Learning | MIT 6.S191">
            <a:hlinkClick r:id="" action="ppaction://media"/>
            <a:extLst>
              <a:ext uri="{FF2B5EF4-FFF2-40B4-BE49-F238E27FC236}">
                <a16:creationId xmlns:a16="http://schemas.microsoft.com/office/drawing/2014/main" id="{3230BC46-6639-452C-A398-7D7ADA1E94DE}"/>
              </a:ext>
            </a:extLst>
          </p:cNvPr>
          <p:cNvPicPr>
            <a:picLocks noRot="1" noChangeAspect="1"/>
          </p:cNvPicPr>
          <p:nvPr>
            <a:videoFile r:link="rId1"/>
          </p:nvPr>
        </p:nvPicPr>
        <p:blipFill>
          <a:blip r:embed="rId3"/>
          <a:stretch>
            <a:fillRect/>
          </a:stretch>
        </p:blipFill>
        <p:spPr>
          <a:xfrm>
            <a:off x="838200" y="1958473"/>
            <a:ext cx="5243391" cy="2962518"/>
          </a:xfrm>
          <a:prstGeom prst="rect">
            <a:avLst/>
          </a:prstGeom>
        </p:spPr>
      </p:pic>
      <p:sp>
        <p:nvSpPr>
          <p:cNvPr id="8" name="Content Placeholder 7">
            <a:extLst>
              <a:ext uri="{FF2B5EF4-FFF2-40B4-BE49-F238E27FC236}">
                <a16:creationId xmlns:a16="http://schemas.microsoft.com/office/drawing/2014/main" id="{1746A1E2-3163-4526-83A4-D1BCB825F5FA}"/>
              </a:ext>
            </a:extLst>
          </p:cNvPr>
          <p:cNvSpPr>
            <a:spLocks noGrp="1"/>
          </p:cNvSpPr>
          <p:nvPr>
            <p:ph idx="1"/>
          </p:nvPr>
        </p:nvSpPr>
        <p:spPr>
          <a:xfrm>
            <a:off x="7028997" y="1616335"/>
            <a:ext cx="4670135" cy="5120755"/>
          </a:xfrm>
        </p:spPr>
        <p:txBody>
          <a:bodyPr anchor="t">
            <a:normAutofit/>
          </a:bodyPr>
          <a:lstStyle/>
          <a:p>
            <a:r>
              <a:rPr lang="en-US" sz="2400" dirty="0">
                <a:latin typeface="Bahnschrift SemiCondensed" panose="020B0502040204020203" pitchFamily="34" charset="0"/>
              </a:rPr>
              <a:t>Generative ML algorithm</a:t>
            </a:r>
          </a:p>
          <a:p>
            <a:r>
              <a:rPr lang="en-US" sz="2400" dirty="0">
                <a:latin typeface="Bahnschrift SemiCondensed" panose="020B0502040204020203" pitchFamily="34" charset="0"/>
              </a:rPr>
              <a:t>Usually a fabricated data (image/video) by swapping/replacing faces of humans in the data</a:t>
            </a:r>
          </a:p>
          <a:p>
            <a:r>
              <a:rPr lang="en-US" sz="2400" dirty="0">
                <a:latin typeface="Bahnschrift SemiCondensed" panose="020B0502040204020203" pitchFamily="34" charset="0"/>
              </a:rPr>
              <a:t>Analogous to CGI in movies</a:t>
            </a:r>
          </a:p>
          <a:p>
            <a:r>
              <a:rPr lang="en-US" sz="2400" dirty="0">
                <a:latin typeface="Bahnschrift SemiCondensed" panose="020B0502040204020203" pitchFamily="34" charset="0"/>
              </a:rPr>
              <a:t>Easy to create synthetic data</a:t>
            </a:r>
          </a:p>
          <a:p>
            <a:r>
              <a:rPr lang="en-US" sz="2400" dirty="0">
                <a:latin typeface="Bahnschrift SemiCondensed" panose="020B0502040204020203" pitchFamily="34" charset="0"/>
              </a:rPr>
              <a:t>Can be used with malicious intent</a:t>
            </a:r>
          </a:p>
        </p:txBody>
      </p:sp>
    </p:spTree>
    <p:extLst>
      <p:ext uri="{BB962C8B-B14F-4D97-AF65-F5344CB8AC3E}">
        <p14:creationId xmlns:p14="http://schemas.microsoft.com/office/powerpoint/2010/main" val="172321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0D298-38A0-469B-A58C-2CDF31FF0F2E}"/>
              </a:ext>
            </a:extLst>
          </p:cNvPr>
          <p:cNvSpPr>
            <a:spLocks noGrp="1"/>
          </p:cNvSpPr>
          <p:nvPr>
            <p:ph type="title"/>
          </p:nvPr>
        </p:nvSpPr>
        <p:spPr>
          <a:xfrm>
            <a:off x="838199" y="698643"/>
            <a:ext cx="5548009" cy="913826"/>
          </a:xfrm>
        </p:spPr>
        <p:txBody>
          <a:bodyPr anchor="t">
            <a:normAutofit/>
          </a:bodyPr>
          <a:lstStyle/>
          <a:p>
            <a:r>
              <a:rPr lang="en-US" dirty="0">
                <a:latin typeface="Candara Light" panose="020E0502030303020204" pitchFamily="34" charset="0"/>
                <a:cs typeface="Aldhabi" panose="020B0604020202020204" pitchFamily="2" charset="-78"/>
              </a:rPr>
              <a:t>News on Deepfakes </a:t>
            </a:r>
          </a:p>
        </p:txBody>
      </p:sp>
      <p:pic>
        <p:nvPicPr>
          <p:cNvPr id="7" name="Picture 6">
            <a:extLst>
              <a:ext uri="{FF2B5EF4-FFF2-40B4-BE49-F238E27FC236}">
                <a16:creationId xmlns:a16="http://schemas.microsoft.com/office/drawing/2014/main" id="{71C09368-DED0-4C4C-8213-3AC583BE1716}"/>
              </a:ext>
            </a:extLst>
          </p:cNvPr>
          <p:cNvPicPr>
            <a:picLocks noChangeAspect="1"/>
          </p:cNvPicPr>
          <p:nvPr/>
        </p:nvPicPr>
        <p:blipFill>
          <a:blip r:embed="rId2"/>
          <a:stretch>
            <a:fillRect/>
          </a:stretch>
        </p:blipFill>
        <p:spPr>
          <a:xfrm>
            <a:off x="1225051" y="2394084"/>
            <a:ext cx="4679638" cy="690027"/>
          </a:xfrm>
          <a:prstGeom prst="rect">
            <a:avLst/>
          </a:prstGeom>
        </p:spPr>
      </p:pic>
      <p:pic>
        <p:nvPicPr>
          <p:cNvPr id="10" name="Picture 9">
            <a:extLst>
              <a:ext uri="{FF2B5EF4-FFF2-40B4-BE49-F238E27FC236}">
                <a16:creationId xmlns:a16="http://schemas.microsoft.com/office/drawing/2014/main" id="{323A35CB-BA83-4A27-A737-49AA5D8C837F}"/>
              </a:ext>
            </a:extLst>
          </p:cNvPr>
          <p:cNvPicPr>
            <a:picLocks noChangeAspect="1"/>
          </p:cNvPicPr>
          <p:nvPr/>
        </p:nvPicPr>
        <p:blipFill>
          <a:blip r:embed="rId3"/>
          <a:stretch>
            <a:fillRect/>
          </a:stretch>
        </p:blipFill>
        <p:spPr>
          <a:xfrm>
            <a:off x="1224348" y="3210708"/>
            <a:ext cx="5161860" cy="520524"/>
          </a:xfrm>
          <a:prstGeom prst="rect">
            <a:avLst/>
          </a:prstGeom>
        </p:spPr>
      </p:pic>
      <p:sp>
        <p:nvSpPr>
          <p:cNvPr id="17" name="TextBox 16">
            <a:extLst>
              <a:ext uri="{FF2B5EF4-FFF2-40B4-BE49-F238E27FC236}">
                <a16:creationId xmlns:a16="http://schemas.microsoft.com/office/drawing/2014/main" id="{EC88EF59-23E7-4BD3-9CC3-B1E9237D0EC0}"/>
              </a:ext>
            </a:extLst>
          </p:cNvPr>
          <p:cNvSpPr txBox="1"/>
          <p:nvPr/>
        </p:nvSpPr>
        <p:spPr>
          <a:xfrm>
            <a:off x="9221820" y="6373899"/>
            <a:ext cx="2924377" cy="276999"/>
          </a:xfrm>
          <a:prstGeom prst="rect">
            <a:avLst/>
          </a:prstGeom>
          <a:noFill/>
        </p:spPr>
        <p:txBody>
          <a:bodyPr wrap="square">
            <a:spAutoFit/>
          </a:bodyPr>
          <a:lstStyle/>
          <a:p>
            <a:r>
              <a:rPr lang="en-US" sz="1200" dirty="0">
                <a:latin typeface="Bahnschrift SemiBold Condensed" panose="020B0502040204020203" pitchFamily="34" charset="0"/>
              </a:rPr>
              <a:t>News Source: https://www.bbc.com/news/technology</a:t>
            </a:r>
          </a:p>
        </p:txBody>
      </p:sp>
      <p:pic>
        <p:nvPicPr>
          <p:cNvPr id="13" name="Picture 12">
            <a:extLst>
              <a:ext uri="{FF2B5EF4-FFF2-40B4-BE49-F238E27FC236}">
                <a16:creationId xmlns:a16="http://schemas.microsoft.com/office/drawing/2014/main" id="{736CC950-9E62-4643-B76E-32DF6A8A1485}"/>
              </a:ext>
            </a:extLst>
          </p:cNvPr>
          <p:cNvPicPr>
            <a:picLocks noChangeAspect="1"/>
          </p:cNvPicPr>
          <p:nvPr/>
        </p:nvPicPr>
        <p:blipFill>
          <a:blip r:embed="rId4"/>
          <a:stretch>
            <a:fillRect/>
          </a:stretch>
        </p:blipFill>
        <p:spPr>
          <a:xfrm>
            <a:off x="6618054" y="1435263"/>
            <a:ext cx="4994478" cy="1993737"/>
          </a:xfrm>
          <a:prstGeom prst="rect">
            <a:avLst/>
          </a:prstGeom>
        </p:spPr>
      </p:pic>
      <p:pic>
        <p:nvPicPr>
          <p:cNvPr id="15" name="Picture 14">
            <a:extLst>
              <a:ext uri="{FF2B5EF4-FFF2-40B4-BE49-F238E27FC236}">
                <a16:creationId xmlns:a16="http://schemas.microsoft.com/office/drawing/2014/main" id="{29B806BD-6CAA-49DE-8A09-572E5AEA3D61}"/>
              </a:ext>
            </a:extLst>
          </p:cNvPr>
          <p:cNvPicPr>
            <a:picLocks noChangeAspect="1"/>
          </p:cNvPicPr>
          <p:nvPr/>
        </p:nvPicPr>
        <p:blipFill>
          <a:blip r:embed="rId5"/>
          <a:stretch>
            <a:fillRect/>
          </a:stretch>
        </p:blipFill>
        <p:spPr>
          <a:xfrm>
            <a:off x="1044691" y="5058255"/>
            <a:ext cx="10277550" cy="1114433"/>
          </a:xfrm>
          <a:prstGeom prst="rect">
            <a:avLst/>
          </a:prstGeom>
        </p:spPr>
      </p:pic>
      <p:pic>
        <p:nvPicPr>
          <p:cNvPr id="26" name="Picture 25">
            <a:extLst>
              <a:ext uri="{FF2B5EF4-FFF2-40B4-BE49-F238E27FC236}">
                <a16:creationId xmlns:a16="http://schemas.microsoft.com/office/drawing/2014/main" id="{94F48A5F-3F85-448E-A1FD-FD9D099A6580}"/>
              </a:ext>
            </a:extLst>
          </p:cNvPr>
          <p:cNvPicPr>
            <a:picLocks noChangeAspect="1"/>
          </p:cNvPicPr>
          <p:nvPr/>
        </p:nvPicPr>
        <p:blipFill>
          <a:blip r:embed="rId6"/>
          <a:stretch>
            <a:fillRect/>
          </a:stretch>
        </p:blipFill>
        <p:spPr>
          <a:xfrm>
            <a:off x="2199134" y="3903358"/>
            <a:ext cx="4585910" cy="892178"/>
          </a:xfrm>
          <a:prstGeom prst="rect">
            <a:avLst/>
          </a:prstGeom>
        </p:spPr>
      </p:pic>
      <p:pic>
        <p:nvPicPr>
          <p:cNvPr id="27" name="Picture 26">
            <a:extLst>
              <a:ext uri="{FF2B5EF4-FFF2-40B4-BE49-F238E27FC236}">
                <a16:creationId xmlns:a16="http://schemas.microsoft.com/office/drawing/2014/main" id="{B1E63C8C-6D5F-4BD7-B9DF-CB634B10FC40}"/>
              </a:ext>
            </a:extLst>
          </p:cNvPr>
          <p:cNvPicPr>
            <a:picLocks noChangeAspect="1"/>
          </p:cNvPicPr>
          <p:nvPr/>
        </p:nvPicPr>
        <p:blipFill>
          <a:blip r:embed="rId7"/>
          <a:stretch>
            <a:fillRect/>
          </a:stretch>
        </p:blipFill>
        <p:spPr>
          <a:xfrm>
            <a:off x="6692628" y="3084111"/>
            <a:ext cx="4454681" cy="1772933"/>
          </a:xfrm>
          <a:prstGeom prst="rect">
            <a:avLst/>
          </a:prstGeom>
        </p:spPr>
      </p:pic>
    </p:spTree>
    <p:extLst>
      <p:ext uri="{BB962C8B-B14F-4D97-AF65-F5344CB8AC3E}">
        <p14:creationId xmlns:p14="http://schemas.microsoft.com/office/powerpoint/2010/main" val="2712362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BF17-A6B8-46C4-A08C-12888DBDFF77}"/>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Facebook’s DFDC</a:t>
            </a:r>
          </a:p>
        </p:txBody>
      </p:sp>
      <p:sp>
        <p:nvSpPr>
          <p:cNvPr id="3" name="Content Placeholder 2">
            <a:extLst>
              <a:ext uri="{FF2B5EF4-FFF2-40B4-BE49-F238E27FC236}">
                <a16:creationId xmlns:a16="http://schemas.microsoft.com/office/drawing/2014/main" id="{4E4377D9-FE2B-495C-9A9A-0DC9A67719A1}"/>
              </a:ext>
            </a:extLst>
          </p:cNvPr>
          <p:cNvSpPr>
            <a:spLocks noGrp="1"/>
          </p:cNvSpPr>
          <p:nvPr>
            <p:ph idx="1"/>
          </p:nvPr>
        </p:nvSpPr>
        <p:spPr/>
        <p:txBody>
          <a:bodyPr/>
          <a:lstStyle/>
          <a:p>
            <a:r>
              <a:rPr lang="en-US" sz="2400" dirty="0">
                <a:latin typeface="Bahnschrift SemiCondensed" panose="020B0502040204020203" pitchFamily="34" charset="0"/>
                <a:hlinkClick r:id="rId2">
                  <a:extLst>
                    <a:ext uri="{A12FA001-AC4F-418D-AE19-62706E023703}">
                      <ahyp:hlinkClr xmlns:ahyp="http://schemas.microsoft.com/office/drawing/2018/hyperlinkcolor" val="tx"/>
                    </a:ext>
                  </a:extLst>
                </a:hlinkClick>
              </a:rPr>
              <a:t>Deepfake Detection Challenge Results: An open initiative to advance AI (facebook.com)</a:t>
            </a:r>
            <a:endParaRPr lang="en-US" sz="2400" dirty="0">
              <a:latin typeface="Bahnschrift SemiCondensed" panose="020B0502040204020203" pitchFamily="34" charset="0"/>
              <a:hlinkClick r:id="rId3">
                <a:extLst>
                  <a:ext uri="{A12FA001-AC4F-418D-AE19-62706E023703}">
                    <ahyp:hlinkClr xmlns:ahyp="http://schemas.microsoft.com/office/drawing/2018/hyperlinkcolor" val="tx"/>
                  </a:ext>
                </a:extLst>
              </a:hlinkClick>
            </a:endParaRPr>
          </a:p>
          <a:p>
            <a:r>
              <a:rPr lang="en-US" sz="2400" dirty="0">
                <a:latin typeface="Bahnschrift SemiCondensed" panose="020B0502040204020203" pitchFamily="34" charset="0"/>
                <a:hlinkClick r:id="rId3">
                  <a:extLst>
                    <a:ext uri="{A12FA001-AC4F-418D-AE19-62706E023703}">
                      <ahyp:hlinkClr xmlns:ahyp="http://schemas.microsoft.com/office/drawing/2018/hyperlinkcolor" val="tx"/>
                    </a:ext>
                  </a:extLst>
                </a:hlinkClick>
              </a:rPr>
              <a:t>Deepfake Detection Challenge | Kaggle</a:t>
            </a:r>
            <a:endParaRPr lang="en-US" sz="2400" dirty="0">
              <a:latin typeface="Bahnschrift SemiCondensed" panose="020B0502040204020203" pitchFamily="34" charset="0"/>
            </a:endParaRPr>
          </a:p>
          <a:p>
            <a:endParaRPr lang="en-US" sz="2400" dirty="0">
              <a:latin typeface="Bahnschrift SemiCondensed" panose="020B0502040204020203" pitchFamily="34" charset="0"/>
            </a:endParaRPr>
          </a:p>
          <a:p>
            <a:r>
              <a:rPr lang="en-US" sz="2400" dirty="0">
                <a:latin typeface="Bahnschrift SemiCondensed" panose="020B0502040204020203" pitchFamily="34" charset="0"/>
              </a:rPr>
              <a:t>An initiative to automate detection and prevent propagation of falsified information</a:t>
            </a:r>
          </a:p>
          <a:p>
            <a:r>
              <a:rPr lang="en-US" sz="2400" dirty="0">
                <a:latin typeface="Bahnschrift SemiCondensed" panose="020B0502040204020203" pitchFamily="34" charset="0"/>
              </a:rPr>
              <a:t>The problem is still not completely solved</a:t>
            </a:r>
          </a:p>
          <a:p>
            <a:r>
              <a:rPr lang="en-US" sz="2400" dirty="0">
                <a:latin typeface="Bahnschrift SemiCondensed" panose="020B0502040204020203" pitchFamily="34" charset="0"/>
              </a:rPr>
              <a:t>The out of sample performance of top model is around 60%</a:t>
            </a:r>
          </a:p>
          <a:p>
            <a:r>
              <a:rPr lang="en-US" sz="2400" dirty="0">
                <a:latin typeface="Bahnschrift SemiCondensed" panose="020B0502040204020203" pitchFamily="34" charset="0"/>
              </a:rPr>
              <a:t>How can we improve?</a:t>
            </a:r>
          </a:p>
          <a:p>
            <a:r>
              <a:rPr lang="en-US" sz="2400" dirty="0">
                <a:latin typeface="Bahnschrift SemiCondensed" panose="020B0502040204020203" pitchFamily="34" charset="0"/>
              </a:rPr>
              <a:t>Can we bring humans in the loop? Is it scalable?</a:t>
            </a:r>
          </a:p>
        </p:txBody>
      </p:sp>
    </p:spTree>
    <p:extLst>
      <p:ext uri="{BB962C8B-B14F-4D97-AF65-F5344CB8AC3E}">
        <p14:creationId xmlns:p14="http://schemas.microsoft.com/office/powerpoint/2010/main" val="1835663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Design Motivation: Storyboard</a:t>
            </a:r>
          </a:p>
        </p:txBody>
      </p:sp>
      <p:pic>
        <p:nvPicPr>
          <p:cNvPr id="5" name="Picture 4">
            <a:extLst>
              <a:ext uri="{FF2B5EF4-FFF2-40B4-BE49-F238E27FC236}">
                <a16:creationId xmlns:a16="http://schemas.microsoft.com/office/drawing/2014/main" id="{D9EFEBD4-E926-405E-840D-3539A76E41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873154"/>
            <a:ext cx="11070442" cy="3371185"/>
          </a:xfrm>
          <a:prstGeom prst="rect">
            <a:avLst/>
          </a:prstGeom>
        </p:spPr>
      </p:pic>
    </p:spTree>
    <p:extLst>
      <p:ext uri="{BB962C8B-B14F-4D97-AF65-F5344CB8AC3E}">
        <p14:creationId xmlns:p14="http://schemas.microsoft.com/office/powerpoint/2010/main" val="3049851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Design Motivation – User Journey</a:t>
            </a:r>
          </a:p>
        </p:txBody>
      </p:sp>
      <p:graphicFrame>
        <p:nvGraphicFramePr>
          <p:cNvPr id="4" name="Table 4">
            <a:extLst>
              <a:ext uri="{FF2B5EF4-FFF2-40B4-BE49-F238E27FC236}">
                <a16:creationId xmlns:a16="http://schemas.microsoft.com/office/drawing/2014/main" id="{9767F9F2-1889-478D-A13A-7B1A988125D9}"/>
              </a:ext>
            </a:extLst>
          </p:cNvPr>
          <p:cNvGraphicFramePr>
            <a:graphicFrameLocks noGrp="1"/>
          </p:cNvGraphicFramePr>
          <p:nvPr>
            <p:extLst>
              <p:ext uri="{D42A27DB-BD31-4B8C-83A1-F6EECF244321}">
                <p14:modId xmlns:p14="http://schemas.microsoft.com/office/powerpoint/2010/main" val="945407593"/>
              </p:ext>
            </p:extLst>
          </p:nvPr>
        </p:nvGraphicFramePr>
        <p:xfrm>
          <a:off x="838200" y="1519610"/>
          <a:ext cx="10976045" cy="5064461"/>
        </p:xfrm>
        <a:graphic>
          <a:graphicData uri="http://schemas.openxmlformats.org/drawingml/2006/table">
            <a:tbl>
              <a:tblPr firstRow="1" bandRow="1">
                <a:tableStyleId>{5C22544A-7EE6-4342-B048-85BDC9FD1C3A}</a:tableStyleId>
              </a:tblPr>
              <a:tblGrid>
                <a:gridCol w="2195209">
                  <a:extLst>
                    <a:ext uri="{9D8B030D-6E8A-4147-A177-3AD203B41FA5}">
                      <a16:colId xmlns:a16="http://schemas.microsoft.com/office/drawing/2014/main" val="1721362452"/>
                    </a:ext>
                  </a:extLst>
                </a:gridCol>
                <a:gridCol w="2195209">
                  <a:extLst>
                    <a:ext uri="{9D8B030D-6E8A-4147-A177-3AD203B41FA5}">
                      <a16:colId xmlns:a16="http://schemas.microsoft.com/office/drawing/2014/main" val="279784844"/>
                    </a:ext>
                  </a:extLst>
                </a:gridCol>
                <a:gridCol w="2195209">
                  <a:extLst>
                    <a:ext uri="{9D8B030D-6E8A-4147-A177-3AD203B41FA5}">
                      <a16:colId xmlns:a16="http://schemas.microsoft.com/office/drawing/2014/main" val="2250395028"/>
                    </a:ext>
                  </a:extLst>
                </a:gridCol>
                <a:gridCol w="2195209">
                  <a:extLst>
                    <a:ext uri="{9D8B030D-6E8A-4147-A177-3AD203B41FA5}">
                      <a16:colId xmlns:a16="http://schemas.microsoft.com/office/drawing/2014/main" val="305500205"/>
                    </a:ext>
                  </a:extLst>
                </a:gridCol>
                <a:gridCol w="2195209">
                  <a:extLst>
                    <a:ext uri="{9D8B030D-6E8A-4147-A177-3AD203B41FA5}">
                      <a16:colId xmlns:a16="http://schemas.microsoft.com/office/drawing/2014/main" val="809374373"/>
                    </a:ext>
                  </a:extLst>
                </a:gridCol>
              </a:tblGrid>
              <a:tr h="1284941">
                <a:tc>
                  <a:txBody>
                    <a:bodyPr/>
                    <a:lstStyle/>
                    <a:p>
                      <a:pPr algn="ctr"/>
                      <a:r>
                        <a:rPr lang="en-US" sz="2400" kern="1200" dirty="0">
                          <a:solidFill>
                            <a:schemeClr val="bg1"/>
                          </a:solidFill>
                          <a:latin typeface="Bahnschrift SemiCondensed" panose="020B0502040204020203" pitchFamily="34" charset="0"/>
                          <a:ea typeface="+mn-ea"/>
                          <a:cs typeface="+mn-cs"/>
                        </a:rPr>
                        <a:t>Phases</a:t>
                      </a:r>
                    </a:p>
                  </a:txBody>
                  <a:tcPr/>
                </a:tc>
                <a:tc>
                  <a:txBody>
                    <a:bodyPr/>
                    <a:lstStyle/>
                    <a:p>
                      <a:pPr algn="ctr"/>
                      <a:r>
                        <a:rPr lang="en-US" sz="2400" kern="1200" dirty="0">
                          <a:solidFill>
                            <a:schemeClr val="bg1"/>
                          </a:solidFill>
                          <a:latin typeface="Bahnschrift SemiCondensed" panose="020B0502040204020203" pitchFamily="34" charset="0"/>
                          <a:ea typeface="+mn-ea"/>
                          <a:cs typeface="+mn-cs"/>
                        </a:rPr>
                        <a:t>Encountering Information</a:t>
                      </a:r>
                    </a:p>
                  </a:txBody>
                  <a:tcPr/>
                </a:tc>
                <a:tc>
                  <a:txBody>
                    <a:bodyPr/>
                    <a:lstStyle/>
                    <a:p>
                      <a:pPr algn="ctr"/>
                      <a:r>
                        <a:rPr lang="en-US" sz="2400" kern="1200" dirty="0">
                          <a:solidFill>
                            <a:schemeClr val="bg1"/>
                          </a:solidFill>
                          <a:latin typeface="Bahnschrift SemiCondensed" panose="020B0502040204020203" pitchFamily="34" charset="0"/>
                          <a:ea typeface="+mn-ea"/>
                          <a:cs typeface="+mn-cs"/>
                        </a:rPr>
                        <a:t>Researching on information</a:t>
                      </a:r>
                    </a:p>
                  </a:txBody>
                  <a:tcPr/>
                </a:tc>
                <a:tc>
                  <a:txBody>
                    <a:bodyPr/>
                    <a:lstStyle/>
                    <a:p>
                      <a:pPr algn="ctr"/>
                      <a:r>
                        <a:rPr lang="en-US" sz="2400" kern="1200" dirty="0">
                          <a:solidFill>
                            <a:schemeClr val="bg1"/>
                          </a:solidFill>
                          <a:latin typeface="Bahnschrift SemiCondensed" panose="020B0502040204020203" pitchFamily="34" charset="0"/>
                          <a:ea typeface="+mn-ea"/>
                          <a:cs typeface="+mn-cs"/>
                        </a:rPr>
                        <a:t>Sharing Information</a:t>
                      </a:r>
                    </a:p>
                  </a:txBody>
                  <a:tcPr/>
                </a:tc>
                <a:tc>
                  <a:txBody>
                    <a:bodyPr/>
                    <a:lstStyle/>
                    <a:p>
                      <a:pPr algn="ctr"/>
                      <a:r>
                        <a:rPr lang="en-US" sz="2400" kern="1200" dirty="0">
                          <a:solidFill>
                            <a:schemeClr val="bg1"/>
                          </a:solidFill>
                          <a:latin typeface="Bahnschrift SemiCondensed" panose="020B0502040204020203" pitchFamily="34" charset="0"/>
                          <a:ea typeface="+mn-ea"/>
                          <a:cs typeface="+mn-cs"/>
                        </a:rPr>
                        <a:t>Impact of Information</a:t>
                      </a:r>
                    </a:p>
                  </a:txBody>
                  <a:tcPr/>
                </a:tc>
                <a:extLst>
                  <a:ext uri="{0D108BD9-81ED-4DB2-BD59-A6C34878D82A}">
                    <a16:rowId xmlns:a16="http://schemas.microsoft.com/office/drawing/2014/main" val="1626081907"/>
                  </a:ext>
                </a:extLst>
              </a:tr>
              <a:tr h="713857">
                <a:tc>
                  <a:txBody>
                    <a:bodyPr/>
                    <a:lstStyle/>
                    <a:p>
                      <a:pPr algn="ctr"/>
                      <a:r>
                        <a:rPr lang="en-US" sz="2400" kern="1200" dirty="0">
                          <a:solidFill>
                            <a:schemeClr val="bg1"/>
                          </a:solidFill>
                          <a:latin typeface="Bahnschrift SemiCondensed" panose="020B0502040204020203" pitchFamily="34" charset="0"/>
                          <a:ea typeface="+mn-ea"/>
                          <a:cs typeface="+mn-cs"/>
                        </a:rPr>
                        <a:t>Activity</a:t>
                      </a:r>
                    </a:p>
                  </a:txBody>
                  <a:tcPr>
                    <a:solidFill>
                      <a:schemeClr val="accent4"/>
                    </a:solidFill>
                  </a:tcPr>
                </a:tc>
                <a:tc>
                  <a:txBody>
                    <a:bodyPr/>
                    <a:lstStyle/>
                    <a:p>
                      <a:pPr algn="l"/>
                      <a:r>
                        <a:rPr lang="en-US" sz="1600" kern="1200" dirty="0">
                          <a:solidFill>
                            <a:schemeClr val="tx1"/>
                          </a:solidFill>
                          <a:latin typeface="Bahnschrift SemiCondensed" panose="020B0502040204020203" pitchFamily="34" charset="0"/>
                          <a:ea typeface="+mn-ea"/>
                          <a:cs typeface="+mn-cs"/>
                        </a:rPr>
                        <a:t>Users coming across an information.</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Reading more about it.</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Forwarding the information on social media platforms.</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Taking actions in response to the message in the information.</a:t>
                      </a:r>
                    </a:p>
                  </a:txBody>
                  <a:tcPr/>
                </a:tc>
                <a:extLst>
                  <a:ext uri="{0D108BD9-81ED-4DB2-BD59-A6C34878D82A}">
                    <a16:rowId xmlns:a16="http://schemas.microsoft.com/office/drawing/2014/main" val="3132738355"/>
                  </a:ext>
                </a:extLst>
              </a:tr>
              <a:tr h="713857">
                <a:tc>
                  <a:txBody>
                    <a:bodyPr/>
                    <a:lstStyle/>
                    <a:p>
                      <a:pPr algn="ctr"/>
                      <a:r>
                        <a:rPr lang="en-US" sz="2400" kern="1200" dirty="0">
                          <a:solidFill>
                            <a:schemeClr val="bg1"/>
                          </a:solidFill>
                          <a:latin typeface="Bahnschrift SemiCondensed" panose="020B0502040204020203" pitchFamily="34" charset="0"/>
                          <a:ea typeface="+mn-ea"/>
                          <a:cs typeface="+mn-cs"/>
                        </a:rPr>
                        <a:t>Touchpoint</a:t>
                      </a:r>
                    </a:p>
                  </a:txBody>
                  <a:tcPr>
                    <a:solidFill>
                      <a:schemeClr val="accent4"/>
                    </a:solidFill>
                  </a:tcPr>
                </a:tc>
                <a:tc>
                  <a:txBody>
                    <a:bodyPr/>
                    <a:lstStyle/>
                    <a:p>
                      <a:pPr algn="l"/>
                      <a:r>
                        <a:rPr lang="en-US" sz="1600" kern="1200" dirty="0">
                          <a:solidFill>
                            <a:schemeClr val="tx1"/>
                          </a:solidFill>
                          <a:latin typeface="Bahnschrift SemiCondensed" panose="020B0502040204020203" pitchFamily="34" charset="0"/>
                          <a:ea typeface="+mn-ea"/>
                          <a:cs typeface="+mn-cs"/>
                        </a:rPr>
                        <a:t>Seeing a video of a national leader.</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Searching for more similar videos and reading comments of other people.</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Forwarding the video to friends and family.</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Convey what they feel in a tweet/status update (happy or angry or etc.).</a:t>
                      </a:r>
                    </a:p>
                  </a:txBody>
                  <a:tcPr/>
                </a:tc>
                <a:extLst>
                  <a:ext uri="{0D108BD9-81ED-4DB2-BD59-A6C34878D82A}">
                    <a16:rowId xmlns:a16="http://schemas.microsoft.com/office/drawing/2014/main" val="34391401"/>
                  </a:ext>
                </a:extLst>
              </a:tr>
              <a:tr h="713857">
                <a:tc>
                  <a:txBody>
                    <a:bodyPr/>
                    <a:lstStyle/>
                    <a:p>
                      <a:pPr algn="ctr"/>
                      <a:r>
                        <a:rPr lang="en-US" sz="2400" kern="1200" dirty="0">
                          <a:solidFill>
                            <a:schemeClr val="bg1"/>
                          </a:solidFill>
                          <a:latin typeface="Bahnschrift SemiCondensed" panose="020B0502040204020203" pitchFamily="34" charset="0"/>
                          <a:ea typeface="+mn-ea"/>
                          <a:cs typeface="+mn-cs"/>
                        </a:rPr>
                        <a:t>Experience</a:t>
                      </a:r>
                    </a:p>
                  </a:txBody>
                  <a:tcPr>
                    <a:solidFill>
                      <a:schemeClr val="accent4"/>
                    </a:solidFill>
                  </a:tcPr>
                </a:tc>
                <a:tc>
                  <a:txBody>
                    <a:bodyPr/>
                    <a:lstStyle/>
                    <a:p>
                      <a:pPr algn="l"/>
                      <a:r>
                        <a:rPr lang="en-US" sz="1600" kern="1200" dirty="0">
                          <a:solidFill>
                            <a:schemeClr val="tx1"/>
                          </a:solidFill>
                          <a:latin typeface="Bahnschrift SemiCondensed" panose="020B0502040204020203" pitchFamily="34" charset="0"/>
                          <a:ea typeface="+mn-ea"/>
                          <a:cs typeface="+mn-cs"/>
                        </a:rPr>
                        <a:t>A fabricated video is going viral online.</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The video is real enough to make the users trust and forget its credibility.</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Instant sharing to other people in contact.</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Can have nationwide/global impact unless fact checked.</a:t>
                      </a:r>
                    </a:p>
                  </a:txBody>
                  <a:tcPr/>
                </a:tc>
                <a:extLst>
                  <a:ext uri="{0D108BD9-81ED-4DB2-BD59-A6C34878D82A}">
                    <a16:rowId xmlns:a16="http://schemas.microsoft.com/office/drawing/2014/main" val="77665384"/>
                  </a:ext>
                </a:extLst>
              </a:tr>
              <a:tr h="713857">
                <a:tc>
                  <a:txBody>
                    <a:bodyPr/>
                    <a:lstStyle/>
                    <a:p>
                      <a:pPr algn="ctr"/>
                      <a:r>
                        <a:rPr lang="en-US" sz="2400" kern="1200" dirty="0">
                          <a:solidFill>
                            <a:schemeClr val="bg1"/>
                          </a:solidFill>
                          <a:latin typeface="Bahnschrift SemiCondensed" panose="020B0502040204020203" pitchFamily="34" charset="0"/>
                          <a:ea typeface="+mn-ea"/>
                          <a:cs typeface="+mn-cs"/>
                        </a:rPr>
                        <a:t>Opportunity</a:t>
                      </a:r>
                    </a:p>
                  </a:txBody>
                  <a:tcPr>
                    <a:solidFill>
                      <a:schemeClr val="accent4"/>
                    </a:solidFill>
                  </a:tcPr>
                </a:tc>
                <a:tc>
                  <a:txBody>
                    <a:bodyPr/>
                    <a:lstStyle/>
                    <a:p>
                      <a:pPr algn="l"/>
                      <a:r>
                        <a:rPr lang="en-US" sz="1600" kern="1200" dirty="0">
                          <a:solidFill>
                            <a:schemeClr val="tx1"/>
                          </a:solidFill>
                          <a:latin typeface="Bahnschrift SemiCondensed" panose="020B0502040204020203" pitchFamily="34" charset="0"/>
                          <a:ea typeface="+mn-ea"/>
                          <a:cs typeface="+mn-cs"/>
                        </a:rPr>
                        <a:t>Implement methods to scan and identify potential false/fake information.</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Implement fact-checking protocols and systems.</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Restrict potential disinformed data from being shared across.</a:t>
                      </a:r>
                    </a:p>
                  </a:txBody>
                  <a:tcPr/>
                </a:tc>
                <a:tc>
                  <a:txBody>
                    <a:bodyPr/>
                    <a:lstStyle/>
                    <a:p>
                      <a:pPr algn="l"/>
                      <a:r>
                        <a:rPr lang="en-US" sz="1600" kern="1200" dirty="0">
                          <a:solidFill>
                            <a:schemeClr val="tx1"/>
                          </a:solidFill>
                          <a:latin typeface="Bahnschrift SemiCondensed" panose="020B0502040204020203" pitchFamily="34" charset="0"/>
                          <a:ea typeface="+mn-ea"/>
                          <a:cs typeface="+mn-cs"/>
                        </a:rPr>
                        <a:t>Faster counter measures and detailed explanations to bring down global hysteria.</a:t>
                      </a:r>
                    </a:p>
                  </a:txBody>
                  <a:tcPr/>
                </a:tc>
                <a:extLst>
                  <a:ext uri="{0D108BD9-81ED-4DB2-BD59-A6C34878D82A}">
                    <a16:rowId xmlns:a16="http://schemas.microsoft.com/office/drawing/2014/main" val="1652162659"/>
                  </a:ext>
                </a:extLst>
              </a:tr>
            </a:tbl>
          </a:graphicData>
        </a:graphic>
      </p:graphicFrame>
    </p:spTree>
    <p:extLst>
      <p:ext uri="{BB962C8B-B14F-4D97-AF65-F5344CB8AC3E}">
        <p14:creationId xmlns:p14="http://schemas.microsoft.com/office/powerpoint/2010/main" val="185578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Design Motivation</a:t>
            </a:r>
          </a:p>
        </p:txBody>
      </p:sp>
      <p:sp>
        <p:nvSpPr>
          <p:cNvPr id="5" name="Content Placeholder 2">
            <a:extLst>
              <a:ext uri="{FF2B5EF4-FFF2-40B4-BE49-F238E27FC236}">
                <a16:creationId xmlns:a16="http://schemas.microsoft.com/office/drawing/2014/main" id="{0F7BAA6D-DD0C-4CC2-898A-F0957E238001}"/>
              </a:ext>
            </a:extLst>
          </p:cNvPr>
          <p:cNvSpPr txBox="1">
            <a:spLocks/>
          </p:cNvSpPr>
          <p:nvPr/>
        </p:nvSpPr>
        <p:spPr>
          <a:xfrm>
            <a:off x="838200" y="1326408"/>
            <a:ext cx="10515600" cy="52932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Bahnschrift SemiCondensed" panose="020B0502040204020203" pitchFamily="34" charset="0"/>
            </a:endParaRPr>
          </a:p>
          <a:p>
            <a:r>
              <a:rPr lang="en-US" sz="2000" dirty="0">
                <a:latin typeface="Bahnschrift SemiCondensed" panose="020B0502040204020203" pitchFamily="34" charset="0"/>
              </a:rPr>
              <a:t>Pain Points:</a:t>
            </a:r>
          </a:p>
          <a:p>
            <a:pPr lvl="1"/>
            <a:r>
              <a:rPr lang="en-US" sz="2000" dirty="0">
                <a:latin typeface="Bahnschrift SemiCondensed" panose="020B0502040204020203" pitchFamily="34" charset="0"/>
              </a:rPr>
              <a:t>Need for large-scale, low latency systems in place to curb or reduce social media disinformation</a:t>
            </a:r>
          </a:p>
          <a:p>
            <a:pPr lvl="1"/>
            <a:r>
              <a:rPr lang="en-US" sz="2000" dirty="0">
                <a:latin typeface="Bahnschrift SemiCondensed" panose="020B0502040204020203" pitchFamily="34" charset="0"/>
              </a:rPr>
              <a:t>Current digital forensics methods are expensive and cannot match the rate of information spread</a:t>
            </a:r>
          </a:p>
          <a:p>
            <a:r>
              <a:rPr lang="en-US" sz="2000" dirty="0">
                <a:latin typeface="Bahnschrift SemiCondensed" panose="020B0502040204020203" pitchFamily="34" charset="0"/>
              </a:rPr>
              <a:t>Why AI?</a:t>
            </a:r>
          </a:p>
          <a:p>
            <a:pPr lvl="1"/>
            <a:r>
              <a:rPr lang="en-US" sz="2000" dirty="0">
                <a:latin typeface="Bahnschrift SemiCondensed" panose="020B0502040204020203" pitchFamily="34" charset="0"/>
              </a:rPr>
              <a:t>Fast, large-scale deployment and can be automated</a:t>
            </a:r>
          </a:p>
          <a:p>
            <a:r>
              <a:rPr lang="en-US" sz="2000" dirty="0">
                <a:latin typeface="Bahnschrift SemiCondensed" panose="020B0502040204020203" pitchFamily="34" charset="0"/>
              </a:rPr>
              <a:t>Where can we include AI?</a:t>
            </a:r>
          </a:p>
          <a:p>
            <a:pPr lvl="1"/>
            <a:r>
              <a:rPr lang="en-US" sz="2000" dirty="0">
                <a:latin typeface="Bahnschrift SemiCondensed" panose="020B0502040204020203" pitchFamily="34" charset="0"/>
              </a:rPr>
              <a:t>Identification of Fake information</a:t>
            </a:r>
          </a:p>
          <a:p>
            <a:pPr lvl="1"/>
            <a:r>
              <a:rPr lang="en-US" sz="2000" dirty="0">
                <a:latin typeface="Bahnschrift SemiCondensed" panose="020B0502040204020203" pitchFamily="34" charset="0"/>
              </a:rPr>
              <a:t>Querying (text/image) for similar information to track down source material</a:t>
            </a:r>
          </a:p>
          <a:p>
            <a:r>
              <a:rPr lang="en-US" sz="2000" dirty="0">
                <a:latin typeface="Bahnschrift SemiCondensed" panose="020B0502040204020203" pitchFamily="34" charset="0"/>
              </a:rPr>
              <a:t>Challenges of AI?</a:t>
            </a:r>
          </a:p>
          <a:p>
            <a:pPr lvl="1"/>
            <a:r>
              <a:rPr lang="en-US" sz="2000" dirty="0">
                <a:latin typeface="Bahnschrift SemiCondensed" panose="020B0502040204020203" pitchFamily="34" charset="0"/>
              </a:rPr>
              <a:t>Possibility of misclassification or higher false negatives (pred. fake as real)</a:t>
            </a:r>
          </a:p>
          <a:p>
            <a:pPr lvl="1"/>
            <a:r>
              <a:rPr lang="en-US" sz="2000" dirty="0">
                <a:latin typeface="Bahnschrift SemiCondensed" panose="020B0502040204020203" pitchFamily="34" charset="0"/>
              </a:rPr>
              <a:t>Lack of explainability or interpretability</a:t>
            </a:r>
          </a:p>
          <a:p>
            <a:r>
              <a:rPr lang="en-US" sz="2000" dirty="0">
                <a:latin typeface="Bahnschrift SemiCondensed" panose="020B0502040204020203" pitchFamily="34" charset="0"/>
              </a:rPr>
              <a:t>Where can we include humans?</a:t>
            </a:r>
          </a:p>
          <a:p>
            <a:pPr lvl="1"/>
            <a:r>
              <a:rPr lang="en-US" sz="2000" dirty="0">
                <a:latin typeface="Bahnschrift SemiCondensed" panose="020B0502040204020203" pitchFamily="34" charset="0"/>
              </a:rPr>
              <a:t>Reviewing the AI output and provide feedback/corrections</a:t>
            </a:r>
          </a:p>
          <a:p>
            <a:pPr lvl="1"/>
            <a:r>
              <a:rPr lang="en-US" sz="2000" dirty="0">
                <a:latin typeface="Bahnschrift SemiCondensed" panose="020B0502040204020203" pitchFamily="34" charset="0"/>
              </a:rPr>
              <a:t>Manual investigation of origin of true/source material</a:t>
            </a:r>
          </a:p>
        </p:txBody>
      </p:sp>
    </p:spTree>
    <p:extLst>
      <p:ext uri="{BB962C8B-B14F-4D97-AF65-F5344CB8AC3E}">
        <p14:creationId xmlns:p14="http://schemas.microsoft.com/office/powerpoint/2010/main" val="284506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AC44-BD21-45A1-9A0E-736A59CDF2E5}"/>
              </a:ext>
            </a:extLst>
          </p:cNvPr>
          <p:cNvSpPr>
            <a:spLocks noGrp="1"/>
          </p:cNvSpPr>
          <p:nvPr>
            <p:ph type="title"/>
          </p:nvPr>
        </p:nvSpPr>
        <p:spPr/>
        <p:txBody>
          <a:bodyPr/>
          <a:lstStyle/>
          <a:p>
            <a:r>
              <a:rPr lang="en-US" dirty="0">
                <a:latin typeface="Candara Light" panose="020E0502030303020204" pitchFamily="34" charset="0"/>
                <a:cs typeface="Aldhabi" panose="020B0604020202020204" pitchFamily="2" charset="-78"/>
              </a:rPr>
              <a:t>Design Motivation – Mental Model</a:t>
            </a:r>
          </a:p>
        </p:txBody>
      </p:sp>
      <p:sp>
        <p:nvSpPr>
          <p:cNvPr id="10" name="Content Placeholder 2">
            <a:extLst>
              <a:ext uri="{FF2B5EF4-FFF2-40B4-BE49-F238E27FC236}">
                <a16:creationId xmlns:a16="http://schemas.microsoft.com/office/drawing/2014/main" id="{E360B743-CC27-41F2-BB01-2EA3C572BC9B}"/>
              </a:ext>
            </a:extLst>
          </p:cNvPr>
          <p:cNvSpPr txBox="1">
            <a:spLocks/>
          </p:cNvSpPr>
          <p:nvPr/>
        </p:nvSpPr>
        <p:spPr>
          <a:xfrm>
            <a:off x="838200" y="1690689"/>
            <a:ext cx="10515600" cy="49387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Bahnschrift SemiCondensed" panose="020B0502040204020203" pitchFamily="34" charset="0"/>
              </a:rPr>
              <a:t>Feature: Deepfake Detector Twitter Bot</a:t>
            </a:r>
          </a:p>
          <a:p>
            <a:pPr marL="0" indent="0">
              <a:buNone/>
            </a:pPr>
            <a:endParaRPr lang="en-US" sz="2000" dirty="0">
              <a:latin typeface="Bahnschrift SemiCondensed" panose="020B0502040204020203" pitchFamily="34" charset="0"/>
            </a:endParaRPr>
          </a:p>
          <a:p>
            <a:r>
              <a:rPr lang="en-US" sz="2000" dirty="0">
                <a:latin typeface="Bahnschrift SemiCondensed" panose="020B0502040204020203" pitchFamily="34" charset="0"/>
              </a:rPr>
              <a:t>What does it do?</a:t>
            </a:r>
          </a:p>
          <a:p>
            <a:pPr lvl="1"/>
            <a:r>
              <a:rPr lang="en-US" sz="2000" dirty="0">
                <a:latin typeface="Bahnschrift SemiCondensed" panose="020B0502040204020203" pitchFamily="34" charset="0"/>
              </a:rPr>
              <a:t>It examines the user provided video and replies to the tweet whether the video is fake or not</a:t>
            </a:r>
          </a:p>
          <a:p>
            <a:r>
              <a:rPr lang="en-US" sz="2000" dirty="0">
                <a:latin typeface="Bahnschrift SemiCondensed" panose="020B0502040204020203" pitchFamily="34" charset="0"/>
              </a:rPr>
              <a:t>Describe the user group</a:t>
            </a:r>
          </a:p>
          <a:p>
            <a:pPr lvl="1"/>
            <a:r>
              <a:rPr lang="en-US" sz="2000" dirty="0">
                <a:latin typeface="Bahnschrift SemiCondensed" panose="020B0502040204020203" pitchFamily="34" charset="0"/>
              </a:rPr>
              <a:t>Twitter users of all demography, nationality, ethnicity, culture, profession, etc.</a:t>
            </a:r>
          </a:p>
          <a:p>
            <a:r>
              <a:rPr lang="en-US" sz="2000" dirty="0">
                <a:latin typeface="Bahnschrift SemiCondensed" panose="020B0502040204020203" pitchFamily="34" charset="0"/>
              </a:rPr>
              <a:t>What do users use it for?</a:t>
            </a:r>
          </a:p>
          <a:p>
            <a:pPr lvl="1"/>
            <a:r>
              <a:rPr lang="en-US" sz="2000" dirty="0">
                <a:latin typeface="Bahnschrift SemiCondensed" panose="020B0502040204020203" pitchFamily="34" charset="0"/>
              </a:rPr>
              <a:t>To fact-check the information they came across in social media platforms</a:t>
            </a:r>
          </a:p>
          <a:p>
            <a:r>
              <a:rPr lang="en-US" sz="2000" dirty="0">
                <a:latin typeface="Bahnschrift SemiCondensed" panose="020B0502040204020203" pitchFamily="34" charset="0"/>
              </a:rPr>
              <a:t>According to this group of users, how does the feature work?</a:t>
            </a:r>
          </a:p>
          <a:p>
            <a:pPr lvl="1"/>
            <a:r>
              <a:rPr lang="en-US" sz="2000" dirty="0">
                <a:latin typeface="Bahnschrift SemiCondensed" panose="020B0502040204020203" pitchFamily="34" charset="0"/>
              </a:rPr>
              <a:t>AI performs investigation, analyze the content and generates diagnostic output</a:t>
            </a:r>
          </a:p>
          <a:p>
            <a:r>
              <a:rPr lang="en-US" sz="2000" dirty="0">
                <a:latin typeface="Bahnschrift SemiCondensed" panose="020B0502040204020203" pitchFamily="34" charset="0"/>
              </a:rPr>
              <a:t>According to this group of users, when might the feature work well?</a:t>
            </a:r>
          </a:p>
          <a:p>
            <a:pPr lvl="1"/>
            <a:r>
              <a:rPr lang="en-US" sz="2000" dirty="0">
                <a:latin typeface="Bahnschrift SemiCondensed" panose="020B0502040204020203" pitchFamily="34" charset="0"/>
              </a:rPr>
              <a:t>When the video contains clear faces, brighter lighting and obvious facial distortions</a:t>
            </a:r>
          </a:p>
          <a:p>
            <a:r>
              <a:rPr lang="en-US" sz="2000" dirty="0">
                <a:latin typeface="Bahnschrift SemiCondensed" panose="020B0502040204020203" pitchFamily="34" charset="0"/>
              </a:rPr>
              <a:t>According to this group of users, when might the feature work poorly?</a:t>
            </a:r>
          </a:p>
          <a:p>
            <a:pPr lvl="1"/>
            <a:r>
              <a:rPr lang="en-US" sz="2000" dirty="0">
                <a:latin typeface="Bahnschrift SemiCondensed" panose="020B0502040204020203" pitchFamily="34" charset="0"/>
              </a:rPr>
              <a:t>When the video is very realistic, when the person in the frame is not talking and poor lighting</a:t>
            </a:r>
          </a:p>
        </p:txBody>
      </p:sp>
    </p:spTree>
    <p:extLst>
      <p:ext uri="{BB962C8B-B14F-4D97-AF65-F5344CB8AC3E}">
        <p14:creationId xmlns:p14="http://schemas.microsoft.com/office/powerpoint/2010/main" val="243413441"/>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2661</TotalTime>
  <Words>2052</Words>
  <Application>Microsoft Office PowerPoint</Application>
  <PresentationFormat>Widescreen</PresentationFormat>
  <Paragraphs>217</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Bahnschrift SemiBold Condensed</vt:lpstr>
      <vt:lpstr>Bahnschrift SemiCondensed</vt:lpstr>
      <vt:lpstr>Candara Light</vt:lpstr>
      <vt:lpstr>Univers</vt:lpstr>
      <vt:lpstr>GradientVTI</vt:lpstr>
      <vt:lpstr>deepfake detector bot – Social Disinformation</vt:lpstr>
      <vt:lpstr>What is Social Disinformation?</vt:lpstr>
      <vt:lpstr>Deepfakes </vt:lpstr>
      <vt:lpstr>News on Deepfakes </vt:lpstr>
      <vt:lpstr>Facebook’s DFDC</vt:lpstr>
      <vt:lpstr>Design Motivation: Storyboard</vt:lpstr>
      <vt:lpstr>Design Motivation – User Journey</vt:lpstr>
      <vt:lpstr>Design Motivation</vt:lpstr>
      <vt:lpstr>Design Motivation – Mental Model</vt:lpstr>
      <vt:lpstr>Designing for different stakes</vt:lpstr>
      <vt:lpstr>Designing for different stakes (cntd….)</vt:lpstr>
      <vt:lpstr>Design Motivation – Heuristic Approach</vt:lpstr>
      <vt:lpstr>Heuristic Approach (cntd….)</vt:lpstr>
      <vt:lpstr>Heuristic Approach (cntd….)</vt:lpstr>
      <vt:lpstr>Design Architecture</vt:lpstr>
      <vt:lpstr>Design Motivation – Detection using AI</vt:lpstr>
      <vt:lpstr>Design Motivation – Detection using CS</vt:lpstr>
      <vt:lpstr>Actual Output</vt:lpstr>
      <vt:lpstr>Actual Output</vt:lpstr>
      <vt:lpstr>Challenges</vt:lpstr>
      <vt:lpstr>Technical Issues</vt:lpstr>
      <vt:lpstr>Application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Disinformation detection – deepfake detector bot</dc:title>
  <dc:creator>Aswin Shriram Thiagarajan</dc:creator>
  <cp:lastModifiedBy>Aswin Shriram Thiagarajan</cp:lastModifiedBy>
  <cp:revision>226</cp:revision>
  <dcterms:created xsi:type="dcterms:W3CDTF">2021-12-08T01:25:15Z</dcterms:created>
  <dcterms:modified xsi:type="dcterms:W3CDTF">2021-12-10T02:17:02Z</dcterms:modified>
</cp:coreProperties>
</file>